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38" r:id="rId4"/>
  </p:sldMasterIdLst>
  <p:notesMasterIdLst>
    <p:notesMasterId r:id="rId17"/>
  </p:notesMasterIdLst>
  <p:sldIdLst>
    <p:sldId id="256" r:id="rId5"/>
    <p:sldId id="270" r:id="rId6"/>
    <p:sldId id="269" r:id="rId7"/>
    <p:sldId id="278" r:id="rId8"/>
    <p:sldId id="279" r:id="rId9"/>
    <p:sldId id="282" r:id="rId10"/>
    <p:sldId id="274" r:id="rId11"/>
    <p:sldId id="280" r:id="rId12"/>
    <p:sldId id="276" r:id="rId13"/>
    <p:sldId id="281" r:id="rId14"/>
    <p:sldId id="284" r:id="rId15"/>
    <p:sldId id="28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e Bonnar" initials="PB" lastIdx="1" clrIdx="0">
    <p:extLst>
      <p:ext uri="{19B8F6BF-5375-455C-9EA6-DF929625EA0E}">
        <p15:presenceInfo xmlns:p15="http://schemas.microsoft.com/office/powerpoint/2012/main" userId="S::youth@ssvpscotland.com::8de6d83d-bccc-4be7-85b5-b770e4512b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57" autoAdjust="0"/>
  </p:normalViewPr>
  <p:slideViewPr>
    <p:cSldViewPr snapToGrid="0">
      <p:cViewPr varScale="1">
        <p:scale>
          <a:sx n="72" d="100"/>
          <a:sy n="72" d="100"/>
        </p:scale>
        <p:origin x="660" y="66"/>
      </p:cViewPr>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8483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0374425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5577573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4485958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8535201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4"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74800155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4"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188340924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102398637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28390721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25215645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329466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71D0754-1959-7F4F-A198-3F4710E170D8}"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8" name="Rectangle 7">
            <a:extLst>
              <a:ext uri="{FF2B5EF4-FFF2-40B4-BE49-F238E27FC236}">
                <a16:creationId xmlns:a16="http://schemas.microsoft.com/office/drawing/2014/main" id="{A902B61B-9C8D-4A31-AABB-5EF86D585155}"/>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9" name="Straight Connector 8" title="Horizontal Rule Line">
            <a:extLst>
              <a:ext uri="{FF2B5EF4-FFF2-40B4-BE49-F238E27FC236}">
                <a16:creationId xmlns:a16="http://schemas.microsoft.com/office/drawing/2014/main" id="{DD02B166-5F65-4B93-950F-E96E1412531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748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451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2/4/2021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2/4/2021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2/4/2021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2/4/2021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964A5-3468-3F49-AD7A-0CF5EB762F89}" type="datetime1">
              <a:rPr lang="en-US" noProof="0" smtClean="0"/>
              <a:t>2/4/2021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1037496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16E73E-FB98-2A42-974A-9CD83D46C100}" type="datetime1">
              <a:rPr lang="en-US" noProof="0" smtClean="0"/>
              <a:t>2/4/2021</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61130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A115EF-7A83-9842-815E-554E5DEB63CD}" type="datetime1">
              <a:rPr lang="en-US" noProof="0" smtClean="0"/>
              <a:t>2/4/2021</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57383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BE097A0-4000-B744-87D8-18F42A934248}" type="datetime1">
              <a:rPr lang="en-US" noProof="0" smtClean="0"/>
              <a:t>2/4/2021</a:t>
            </a:fld>
            <a:endParaRPr lang="en-US" noProof="0"/>
          </a:p>
        </p:txBody>
      </p:sp>
      <p:sp>
        <p:nvSpPr>
          <p:cNvPr id="5" name="Footer Placeholder 3"/>
          <p:cNvSpPr>
            <a:spLocks noGrp="1"/>
          </p:cNvSpPr>
          <p:nvPr>
            <p:ph type="ftr" sz="quarter" idx="11"/>
          </p:nvPr>
        </p:nvSpPr>
        <p:spPr/>
        <p:txBody>
          <a:bodyPr/>
          <a:lstStyle/>
          <a:p>
            <a:endParaRPr lang="en-US" noProof="0"/>
          </a:p>
        </p:txBody>
      </p:sp>
      <p:sp>
        <p:nvSpPr>
          <p:cNvPr id="6"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01622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974EA9-4639-9B48-9E98-70455404EF00}" type="datetime1">
              <a:rPr lang="en-US" noProof="0" smtClean="0"/>
              <a:t>2/4/2021</a:t>
            </a:fld>
            <a:endParaRPr lang="en-US" noProof="0"/>
          </a:p>
        </p:txBody>
      </p:sp>
      <p:sp>
        <p:nvSpPr>
          <p:cNvPr id="5" name="Footer Placeholder 2"/>
          <p:cNvSpPr>
            <a:spLocks noGrp="1"/>
          </p:cNvSpPr>
          <p:nvPr>
            <p:ph type="ftr" sz="quarter" idx="11"/>
          </p:nvPr>
        </p:nvSpPr>
        <p:spPr/>
        <p:txBody>
          <a:bodyPr/>
          <a:lstStyle/>
          <a:p>
            <a:endParaRPr lang="en-US" noProof="0"/>
          </a:p>
        </p:txBody>
      </p:sp>
      <p:sp>
        <p:nvSpPr>
          <p:cNvPr id="6"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6628385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5" name="Footer Placeholder 5"/>
          <p:cNvSpPr>
            <a:spLocks noGrp="1"/>
          </p:cNvSpPr>
          <p:nvPr>
            <p:ph type="ftr" sz="quarter" idx="11"/>
          </p:nvPr>
        </p:nvSpPr>
        <p:spPr/>
        <p:txBody>
          <a:bodyPr/>
          <a:lstStyle/>
          <a:p>
            <a:endParaRPr lang="en-US" noProof="0"/>
          </a:p>
        </p:txBody>
      </p:sp>
      <p:sp>
        <p:nvSpPr>
          <p:cNvPr id="6"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30565461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0851AE-F437-A04B-ADE2-D5E346F2089C}" type="datetime1">
              <a:rPr lang="en-US" noProof="0" smtClean="0"/>
              <a:t>2/4/2021</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19038311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90851AE-F437-A04B-ADE2-D5E346F2089C}" type="datetime1">
              <a:rPr lang="en-US" noProof="0" smtClean="0"/>
              <a:t>2/4/2021</a:t>
            </a:fld>
            <a:endParaRPr lang="en-US" noProof="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noProof="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1863765780"/>
      </p:ext>
    </p:extLst>
  </p:cSld>
  <p:clrMap bg1="dk1" tx1="lt1" bg2="dk2" tx2="lt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 id="2147484551" r:id="rId13"/>
    <p:sldLayoutId id="2147484552" r:id="rId14"/>
    <p:sldLayoutId id="2147484553" r:id="rId15"/>
    <p:sldLayoutId id="2147484554" r:id="rId16"/>
    <p:sldLayoutId id="2147484555" r:id="rId17"/>
    <p:sldLayoutId id="2147484556" r:id="rId18"/>
    <p:sldLayoutId id="2147484557" r:id="rId19"/>
    <p:sldLayoutId id="2147484558" r:id="rId20"/>
    <p:sldLayoutId id="2147484480" r:id="rId21"/>
    <p:sldLayoutId id="2147484491" r:id="rId22"/>
    <p:sldLayoutId id="2147484492" r:id="rId23"/>
    <p:sldLayoutId id="2147484493" r:id="rId24"/>
    <p:sldLayoutId id="2147484496" r:id="rId25"/>
    <p:sldLayoutId id="2147484498" r:id="rId26"/>
    <p:sldLayoutId id="2147484500" r:id="rId2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www.vatican.va/news_services/liturgy/saints/ns_lit_doc_20031109_rendu_en.html" TargetMode="External"/><Relationship Id="rId2" Type="http://schemas.openxmlformats.org/officeDocument/2006/relationships/hyperlink" Target="https://vinformation.org/en/wp-content/uploads/sites/8/2015/02/web-Rosalie_Rendu.pdf" TargetMode="External"/><Relationship Id="rId1" Type="http://schemas.openxmlformats.org/officeDocument/2006/relationships/slideLayout" Target="../slideLayouts/slideLayout7.xml"/><Relationship Id="rId5" Type="http://schemas.openxmlformats.org/officeDocument/2006/relationships/hyperlink" Target="https://www.vinnies.org.au/page/About/History/Bl_Rosalie_Rendu/" TargetMode="External"/><Relationship Id="rId4" Type="http://schemas.openxmlformats.org/officeDocument/2006/relationships/hyperlink" Target="http://vincentians.com/en/rosalie-ren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cid:image001.jpg@01D6334B.21829CA0"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9.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87413" y="1444438"/>
            <a:ext cx="5670487" cy="3923072"/>
          </a:xfrm>
        </p:spPr>
        <p:txBody>
          <a:bodyPr/>
          <a:lstStyle/>
          <a:p>
            <a:pPr algn="ctr"/>
            <a:r>
              <a:rPr lang="en-US" dirty="0"/>
              <a:t>Feast Of           Blessed </a:t>
            </a:r>
            <a:br>
              <a:rPr lang="en-US" dirty="0"/>
            </a:br>
            <a:r>
              <a:rPr lang="en-US" dirty="0"/>
              <a:t>Rosalie Rendu</a:t>
            </a:r>
            <a:br>
              <a:rPr lang="en-US" dirty="0"/>
            </a:br>
            <a:r>
              <a:rPr lang="en-US" dirty="0"/>
              <a:t>7</a:t>
            </a:r>
            <a:r>
              <a:rPr lang="en-US" baseline="30000" dirty="0"/>
              <a:t>th</a:t>
            </a:r>
            <a:r>
              <a:rPr lang="en-US" dirty="0"/>
              <a:t> February</a:t>
            </a:r>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a:xfrm>
            <a:off x="292790" y="5111154"/>
            <a:ext cx="5074340" cy="1254933"/>
          </a:xfrm>
        </p:spPr>
        <p:txBody>
          <a:bodyPr/>
          <a:lstStyle/>
          <a:p>
            <a:pPr algn="l"/>
            <a:r>
              <a:rPr lang="en-US" sz="2800" dirty="0">
                <a:latin typeface="+mj-lt"/>
              </a:rPr>
              <a:t>Who was Sr Rosalie Rendu?</a:t>
            </a:r>
          </a:p>
          <a:p>
            <a:endParaRPr lang="en-US" dirty="0"/>
          </a:p>
        </p:txBody>
      </p:sp>
      <p:sp>
        <p:nvSpPr>
          <p:cNvPr id="4" name="TextBox 3">
            <a:extLst>
              <a:ext uri="{FF2B5EF4-FFF2-40B4-BE49-F238E27FC236}">
                <a16:creationId xmlns:a16="http://schemas.microsoft.com/office/drawing/2014/main" id="{DFFB5752-8E9C-4C0E-AFC7-5AB25E1AE417}"/>
              </a:ext>
            </a:extLst>
          </p:cNvPr>
          <p:cNvSpPr txBox="1"/>
          <p:nvPr/>
        </p:nvSpPr>
        <p:spPr>
          <a:xfrm>
            <a:off x="6612835" y="727390"/>
            <a:ext cx="5388404" cy="461665"/>
          </a:xfrm>
          <a:prstGeom prst="rect">
            <a:avLst/>
          </a:prstGeom>
          <a:noFill/>
        </p:spPr>
        <p:txBody>
          <a:bodyPr wrap="square" rtlCol="0">
            <a:spAutoFit/>
          </a:bodyPr>
          <a:lstStyle/>
          <a:p>
            <a:r>
              <a:rPr lang="en-US" sz="2400" dirty="0">
                <a:latin typeface="Century Schoolbook" panose="02040604050505020304" pitchFamily="18" charset="0"/>
              </a:rPr>
              <a:t>Vinnies Info point: VIP’s @SSVP</a:t>
            </a:r>
            <a:endParaRPr lang="en-GB" sz="2400" dirty="0">
              <a:latin typeface="Century Schoolbook" panose="02040604050505020304" pitchFamily="18" charset="0"/>
            </a:endParaRPr>
          </a:p>
        </p:txBody>
      </p:sp>
      <p:sp>
        <p:nvSpPr>
          <p:cNvPr id="16" name="TextBox 15">
            <a:extLst>
              <a:ext uri="{FF2B5EF4-FFF2-40B4-BE49-F238E27FC236}">
                <a16:creationId xmlns:a16="http://schemas.microsoft.com/office/drawing/2014/main" id="{E9F1318D-77D5-435C-A3F1-9D838486450B}"/>
              </a:ext>
            </a:extLst>
          </p:cNvPr>
          <p:cNvSpPr txBox="1"/>
          <p:nvPr/>
        </p:nvSpPr>
        <p:spPr>
          <a:xfrm>
            <a:off x="344232" y="400551"/>
            <a:ext cx="1775791" cy="1577008"/>
          </a:xfrm>
          <a:prstGeom prst="rect">
            <a:avLst/>
          </a:prstGeom>
          <a:noFill/>
        </p:spPr>
        <p:txBody>
          <a:bodyPr wrap="square" rtlCol="0">
            <a:spAutoFit/>
          </a:bodyPr>
          <a:lstStyle/>
          <a:p>
            <a:endParaRPr lang="en-GB" dirty="0"/>
          </a:p>
        </p:txBody>
      </p:sp>
      <p:pic>
        <p:nvPicPr>
          <p:cNvPr id="22" name="Picture 21" descr="A picture containing application&#10;&#10;Description automatically generated">
            <a:extLst>
              <a:ext uri="{FF2B5EF4-FFF2-40B4-BE49-F238E27FC236}">
                <a16:creationId xmlns:a16="http://schemas.microsoft.com/office/drawing/2014/main" id="{47230F28-54E8-4CBB-82C8-E6D22D3C297A}"/>
              </a:ext>
            </a:extLst>
          </p:cNvPr>
          <p:cNvPicPr>
            <a:picLocks noChangeAspect="1"/>
          </p:cNvPicPr>
          <p:nvPr/>
        </p:nvPicPr>
        <p:blipFill>
          <a:blip r:embed="rId2"/>
          <a:stretch>
            <a:fillRect/>
          </a:stretch>
        </p:blipFill>
        <p:spPr>
          <a:xfrm>
            <a:off x="274616" y="186098"/>
            <a:ext cx="1348887" cy="1577007"/>
          </a:xfrm>
          <a:prstGeom prst="rect">
            <a:avLst/>
          </a:prstGeom>
        </p:spPr>
      </p:pic>
      <p:pic>
        <p:nvPicPr>
          <p:cNvPr id="24" name="Picture 23">
            <a:extLst>
              <a:ext uri="{FF2B5EF4-FFF2-40B4-BE49-F238E27FC236}">
                <a16:creationId xmlns:a16="http://schemas.microsoft.com/office/drawing/2014/main" id="{4064503D-5A1B-46D9-AE37-394C6FF6CE2D}"/>
              </a:ext>
            </a:extLst>
          </p:cNvPr>
          <p:cNvPicPr>
            <a:picLocks noChangeAspect="1"/>
          </p:cNvPicPr>
          <p:nvPr/>
        </p:nvPicPr>
        <p:blipFill>
          <a:blip r:embed="rId3"/>
          <a:stretch>
            <a:fillRect/>
          </a:stretch>
        </p:blipFill>
        <p:spPr>
          <a:xfrm>
            <a:off x="1570197" y="1676400"/>
            <a:ext cx="2286000" cy="3505200"/>
          </a:xfrm>
          <a:prstGeom prst="rect">
            <a:avLst/>
          </a:prstGeom>
        </p:spPr>
      </p:pic>
      <p:pic>
        <p:nvPicPr>
          <p:cNvPr id="28" name="Picture 27" descr="Logo, company name&#10;&#10;Description automatically generated">
            <a:extLst>
              <a:ext uri="{FF2B5EF4-FFF2-40B4-BE49-F238E27FC236}">
                <a16:creationId xmlns:a16="http://schemas.microsoft.com/office/drawing/2014/main" id="{72ABB833-4151-4A8A-B5C1-2A7763D75629}"/>
              </a:ext>
            </a:extLst>
          </p:cNvPr>
          <p:cNvPicPr>
            <a:picLocks noChangeAspect="1"/>
          </p:cNvPicPr>
          <p:nvPr/>
        </p:nvPicPr>
        <p:blipFill>
          <a:blip r:embed="rId4"/>
          <a:stretch>
            <a:fillRect/>
          </a:stretch>
        </p:blipFill>
        <p:spPr>
          <a:xfrm>
            <a:off x="10501592" y="5455768"/>
            <a:ext cx="1499647" cy="1349683"/>
          </a:xfrm>
          <a:prstGeom prst="rect">
            <a:avLst/>
          </a:prstGeom>
        </p:spPr>
      </p:pic>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6CF14E-EA95-4D05-AAEB-33ADC9DD0B8A}"/>
              </a:ext>
            </a:extLst>
          </p:cNvPr>
          <p:cNvSpPr>
            <a:spLocks noGrp="1"/>
          </p:cNvSpPr>
          <p:nvPr>
            <p:ph type="sldNum" sz="quarter" idx="12"/>
          </p:nvPr>
        </p:nvSpPr>
        <p:spPr/>
        <p:txBody>
          <a:bodyPr anchor="ctr">
            <a:normAutofit/>
          </a:bodyPr>
          <a:lstStyle/>
          <a:p>
            <a:pPr>
              <a:spcAft>
                <a:spcPts val="600"/>
              </a:spcAft>
            </a:pPr>
            <a:fld id="{13D2E340-0663-474B-992C-9192B5C45E57}" type="slidenum">
              <a:rPr lang="en-US" noProof="0" smtClean="0"/>
              <a:pPr>
                <a:spcAft>
                  <a:spcPts val="600"/>
                </a:spcAft>
              </a:pPr>
              <a:t>10</a:t>
            </a:fld>
            <a:endParaRPr lang="en-US" noProof="0"/>
          </a:p>
        </p:txBody>
      </p:sp>
      <p:pic>
        <p:nvPicPr>
          <p:cNvPr id="13" name="Picture 12" descr="A picture containing text&#10;&#10;Description automatically generated">
            <a:extLst>
              <a:ext uri="{FF2B5EF4-FFF2-40B4-BE49-F238E27FC236}">
                <a16:creationId xmlns:a16="http://schemas.microsoft.com/office/drawing/2014/main" id="{2145F86B-0896-45AB-9CD9-CDF4C624A12C}"/>
              </a:ext>
            </a:extLst>
          </p:cNvPr>
          <p:cNvPicPr>
            <a:picLocks noChangeAspect="1"/>
          </p:cNvPicPr>
          <p:nvPr/>
        </p:nvPicPr>
        <p:blipFill>
          <a:blip r:embed="rId2"/>
          <a:stretch>
            <a:fillRect/>
          </a:stretch>
        </p:blipFill>
        <p:spPr>
          <a:xfrm>
            <a:off x="824624" y="1678869"/>
            <a:ext cx="2808305" cy="4395608"/>
          </a:xfrm>
          <a:prstGeom prst="rect">
            <a:avLst/>
          </a:prstGeom>
        </p:spPr>
      </p:pic>
      <p:sp>
        <p:nvSpPr>
          <p:cNvPr id="14" name="TextBox 13">
            <a:extLst>
              <a:ext uri="{FF2B5EF4-FFF2-40B4-BE49-F238E27FC236}">
                <a16:creationId xmlns:a16="http://schemas.microsoft.com/office/drawing/2014/main" id="{9F52DB21-E392-4BE4-9C0C-6CD41B5DC63A}"/>
              </a:ext>
            </a:extLst>
          </p:cNvPr>
          <p:cNvSpPr txBox="1"/>
          <p:nvPr/>
        </p:nvSpPr>
        <p:spPr>
          <a:xfrm>
            <a:off x="132522" y="355530"/>
            <a:ext cx="4678017" cy="707886"/>
          </a:xfrm>
          <a:prstGeom prst="rect">
            <a:avLst/>
          </a:prstGeom>
          <a:noFill/>
        </p:spPr>
        <p:txBody>
          <a:bodyPr wrap="square" rtlCol="0">
            <a:spAutoFit/>
          </a:bodyPr>
          <a:lstStyle/>
          <a:p>
            <a:r>
              <a:rPr lang="en-US" sz="4000" dirty="0">
                <a:latin typeface="+mj-lt"/>
              </a:rPr>
              <a:t>A Fitting Memorial</a:t>
            </a:r>
            <a:endParaRPr lang="en-GB" sz="4000" dirty="0">
              <a:latin typeface="+mj-lt"/>
            </a:endParaRPr>
          </a:p>
        </p:txBody>
      </p:sp>
      <p:sp>
        <p:nvSpPr>
          <p:cNvPr id="15" name="TextBox 14">
            <a:extLst>
              <a:ext uri="{FF2B5EF4-FFF2-40B4-BE49-F238E27FC236}">
                <a16:creationId xmlns:a16="http://schemas.microsoft.com/office/drawing/2014/main" id="{67C18C64-8E7A-49A9-998C-CB73019CF02B}"/>
              </a:ext>
            </a:extLst>
          </p:cNvPr>
          <p:cNvSpPr txBox="1"/>
          <p:nvPr/>
        </p:nvSpPr>
        <p:spPr>
          <a:xfrm>
            <a:off x="5105455" y="1063416"/>
            <a:ext cx="690723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entury Schoolbook" panose="02040604050505020304" pitchFamily="18" charset="0"/>
              </a:rPr>
              <a:t>Sr Rosalie died on 7</a:t>
            </a:r>
            <a:r>
              <a:rPr lang="en-US" sz="2400" baseline="30000" dirty="0">
                <a:latin typeface="Century Schoolbook" panose="02040604050505020304" pitchFamily="18" charset="0"/>
              </a:rPr>
              <a:t>th</a:t>
            </a:r>
            <a:r>
              <a:rPr lang="en-US" sz="2400" dirty="0">
                <a:latin typeface="Century Schoolbook" panose="02040604050505020304" pitchFamily="18" charset="0"/>
              </a:rPr>
              <a:t> February 1856.</a:t>
            </a:r>
          </a:p>
          <a:p>
            <a:r>
              <a:rPr lang="en-US" sz="2400" dirty="0">
                <a:latin typeface="Century Schoolbook" panose="02040604050505020304" pitchFamily="18" charset="0"/>
              </a:rPr>
              <a:t>   She was 70 years old and had been a       Daughter of Charity, following the teachings of St Vincent de Paul for 54 years. </a:t>
            </a:r>
            <a:endParaRPr lang="en-GB" sz="2400" dirty="0">
              <a:latin typeface="Century Schoolbook" panose="02040604050505020304" pitchFamily="18" charset="0"/>
            </a:endParaRPr>
          </a:p>
        </p:txBody>
      </p:sp>
      <p:sp>
        <p:nvSpPr>
          <p:cNvPr id="16" name="TextBox 15">
            <a:extLst>
              <a:ext uri="{FF2B5EF4-FFF2-40B4-BE49-F238E27FC236}">
                <a16:creationId xmlns:a16="http://schemas.microsoft.com/office/drawing/2014/main" id="{867C81BD-2E0B-4CAA-8F75-DBC9FDDEFD4C}"/>
              </a:ext>
            </a:extLst>
          </p:cNvPr>
          <p:cNvSpPr txBox="1"/>
          <p:nvPr/>
        </p:nvSpPr>
        <p:spPr>
          <a:xfrm>
            <a:off x="4971709" y="2843347"/>
            <a:ext cx="6513341"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entury Schoolbook" panose="02040604050505020304" pitchFamily="18" charset="0"/>
              </a:rPr>
              <a:t>Her funeral procession was followed by over 50,000 people from all walks of life- rich and poor, old and young and everything in between. </a:t>
            </a:r>
            <a:endParaRPr lang="en-GB" sz="2400" dirty="0">
              <a:latin typeface="Century Schoolbook" panose="02040604050505020304" pitchFamily="18" charset="0"/>
            </a:endParaRPr>
          </a:p>
        </p:txBody>
      </p:sp>
      <p:sp>
        <p:nvSpPr>
          <p:cNvPr id="17" name="TextBox 16">
            <a:extLst>
              <a:ext uri="{FF2B5EF4-FFF2-40B4-BE49-F238E27FC236}">
                <a16:creationId xmlns:a16="http://schemas.microsoft.com/office/drawing/2014/main" id="{74456617-F55F-48C0-B58C-7D267EA3DAE8}"/>
              </a:ext>
            </a:extLst>
          </p:cNvPr>
          <p:cNvSpPr txBox="1"/>
          <p:nvPr/>
        </p:nvSpPr>
        <p:spPr>
          <a:xfrm>
            <a:off x="4971709" y="4623279"/>
            <a:ext cx="6245851"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entury Schoolbook" panose="02040604050505020304" pitchFamily="18" charset="0"/>
              </a:rPr>
              <a:t>Rosalie was made Blessed by Pope John Paul II on 9</a:t>
            </a:r>
            <a:r>
              <a:rPr lang="en-US" sz="2400" baseline="30000" dirty="0">
                <a:latin typeface="Century Schoolbook" panose="02040604050505020304" pitchFamily="18" charset="0"/>
              </a:rPr>
              <a:t>th</a:t>
            </a:r>
            <a:r>
              <a:rPr lang="en-US" sz="2400" dirty="0">
                <a:latin typeface="Century Schoolbook" panose="02040604050505020304" pitchFamily="18" charset="0"/>
              </a:rPr>
              <a:t> November 2003. We continue to pray to her, asking her guidance and hoping for the day to come soon when she will become a Saint. </a:t>
            </a:r>
            <a:endParaRPr lang="en-GB" sz="2400" dirty="0">
              <a:latin typeface="Century Schoolbook" panose="02040604050505020304" pitchFamily="18" charset="0"/>
            </a:endParaRPr>
          </a:p>
        </p:txBody>
      </p:sp>
    </p:spTree>
    <p:extLst>
      <p:ext uri="{BB962C8B-B14F-4D97-AF65-F5344CB8AC3E}">
        <p14:creationId xmlns:p14="http://schemas.microsoft.com/office/powerpoint/2010/main" val="1803961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5449A5-C002-438C-875D-7FDFE4F92373}"/>
              </a:ext>
            </a:extLst>
          </p:cNvPr>
          <p:cNvSpPr>
            <a:spLocks noGrp="1"/>
          </p:cNvSpPr>
          <p:nvPr>
            <p:ph type="sldNum" sz="quarter" idx="12"/>
          </p:nvPr>
        </p:nvSpPr>
        <p:spPr/>
        <p:txBody>
          <a:bodyPr/>
          <a:lstStyle/>
          <a:p>
            <a:fld id="{13D2E340-0663-474B-992C-9192B5C45E57}" type="slidenum">
              <a:rPr lang="en-US" noProof="0" smtClean="0"/>
              <a:t>11</a:t>
            </a:fld>
            <a:endParaRPr lang="en-US" noProof="0"/>
          </a:p>
        </p:txBody>
      </p:sp>
      <p:sp>
        <p:nvSpPr>
          <p:cNvPr id="4" name="TextBox 3">
            <a:extLst>
              <a:ext uri="{FF2B5EF4-FFF2-40B4-BE49-F238E27FC236}">
                <a16:creationId xmlns:a16="http://schemas.microsoft.com/office/drawing/2014/main" id="{0CC769B8-F4AD-4C57-A13B-03B86497483A}"/>
              </a:ext>
            </a:extLst>
          </p:cNvPr>
          <p:cNvSpPr txBox="1"/>
          <p:nvPr/>
        </p:nvSpPr>
        <p:spPr>
          <a:xfrm>
            <a:off x="535991" y="627356"/>
            <a:ext cx="8216348" cy="2246769"/>
          </a:xfrm>
          <a:prstGeom prst="rect">
            <a:avLst/>
          </a:prstGeom>
          <a:noFill/>
        </p:spPr>
        <p:txBody>
          <a:bodyPr wrap="square" rtlCol="0">
            <a:spAutoFit/>
          </a:bodyPr>
          <a:lstStyle/>
          <a:p>
            <a:r>
              <a:rPr lang="en-GB" sz="3200" dirty="0">
                <a:latin typeface="Century Schoolbook" panose="02040604050505020304" pitchFamily="18" charset="0"/>
                <a:hlinkClick r:id="rId2"/>
              </a:rPr>
              <a:t>Bibliography:</a:t>
            </a:r>
          </a:p>
          <a:p>
            <a:endParaRPr lang="en-GB" dirty="0">
              <a:latin typeface="Century Schoolbook" panose="02040604050505020304" pitchFamily="18" charset="0"/>
              <a:hlinkClick r:id="rId2"/>
            </a:endParaRPr>
          </a:p>
          <a:p>
            <a:r>
              <a:rPr lang="en-GB" dirty="0">
                <a:latin typeface="Century Schoolbook" panose="02040604050505020304" pitchFamily="18" charset="0"/>
                <a:hlinkClick r:id="rId2"/>
              </a:rPr>
              <a:t>Rosalie Rendu (vinformation.org)</a:t>
            </a:r>
            <a:endParaRPr lang="fr-FR" dirty="0">
              <a:latin typeface="Century Schoolbook" panose="02040604050505020304" pitchFamily="18" charset="0"/>
              <a:hlinkClick r:id="rId3"/>
            </a:endParaRPr>
          </a:p>
          <a:p>
            <a:r>
              <a:rPr lang="fr-FR" dirty="0">
                <a:latin typeface="Century Schoolbook" panose="02040604050505020304" pitchFamily="18" charset="0"/>
                <a:hlinkClick r:id="rId3"/>
              </a:rPr>
              <a:t>Rosalie Rendu (1786-1856), </a:t>
            </a:r>
            <a:r>
              <a:rPr lang="fr-FR" dirty="0" err="1">
                <a:latin typeface="Century Schoolbook" panose="02040604050505020304" pitchFamily="18" charset="0"/>
                <a:hlinkClick r:id="rId3"/>
              </a:rPr>
              <a:t>biography</a:t>
            </a:r>
            <a:r>
              <a:rPr lang="fr-FR" dirty="0">
                <a:latin typeface="Century Schoolbook" panose="02040604050505020304" pitchFamily="18" charset="0"/>
                <a:hlinkClick r:id="rId3"/>
              </a:rPr>
              <a:t> (vatican.va)</a:t>
            </a:r>
            <a:endParaRPr lang="en-US" u="sng" dirty="0">
              <a:latin typeface="Century Schoolbook" panose="02040604050505020304" pitchFamily="18" charset="0"/>
              <a:hlinkClick r:id="rId4"/>
            </a:endParaRPr>
          </a:p>
          <a:p>
            <a:r>
              <a:rPr lang="en-US" dirty="0">
                <a:latin typeface="Century Schoolbook" panose="02040604050505020304" pitchFamily="18" charset="0"/>
                <a:hlinkClick r:id="rId5"/>
              </a:rPr>
              <a:t>Sister Rosalie Rendu - St Vincent de Paul Society - Good Works (vinnies.org.au)</a:t>
            </a:r>
            <a:endParaRPr lang="en-US" dirty="0">
              <a:latin typeface="Century Schoolbook" panose="02040604050505020304" pitchFamily="18" charset="0"/>
              <a:hlinkClick r:id="rId4"/>
            </a:endParaRPr>
          </a:p>
          <a:p>
            <a:r>
              <a:rPr lang="en-US" dirty="0">
                <a:latin typeface="Century Schoolbook" panose="02040604050505020304" pitchFamily="18" charset="0"/>
                <a:hlinkClick r:id="rId4"/>
              </a:rPr>
              <a:t>Rosalie Rendu - We are Vincentians</a:t>
            </a:r>
            <a:endParaRPr lang="en-GB" dirty="0">
              <a:latin typeface="Century Schoolbook" panose="02040604050505020304" pitchFamily="18" charset="0"/>
            </a:endParaRPr>
          </a:p>
        </p:txBody>
      </p:sp>
      <p:sp>
        <p:nvSpPr>
          <p:cNvPr id="5" name="TextBox 4">
            <a:extLst>
              <a:ext uri="{FF2B5EF4-FFF2-40B4-BE49-F238E27FC236}">
                <a16:creationId xmlns:a16="http://schemas.microsoft.com/office/drawing/2014/main" id="{DD05C967-C460-44B6-96F2-33625362B5FE}"/>
              </a:ext>
            </a:extLst>
          </p:cNvPr>
          <p:cNvSpPr txBox="1"/>
          <p:nvPr/>
        </p:nvSpPr>
        <p:spPr>
          <a:xfrm>
            <a:off x="535991" y="4253947"/>
            <a:ext cx="10654748" cy="1815882"/>
          </a:xfrm>
          <a:prstGeom prst="rect">
            <a:avLst/>
          </a:prstGeom>
          <a:noFill/>
        </p:spPr>
        <p:txBody>
          <a:bodyPr wrap="square" rtlCol="0">
            <a:spAutoFit/>
          </a:bodyPr>
          <a:lstStyle/>
          <a:p>
            <a:pPr algn="ctr"/>
            <a:r>
              <a:rPr lang="en-US" sz="4800" dirty="0">
                <a:latin typeface="Century Schoolbook" panose="02040604050505020304" pitchFamily="18" charset="0"/>
              </a:rPr>
              <a:t>      </a:t>
            </a:r>
            <a:r>
              <a:rPr lang="en-US" sz="3200" dirty="0">
                <a:latin typeface="Century Schoolbook" panose="02040604050505020304" pitchFamily="18" charset="0"/>
              </a:rPr>
              <a:t>Produced By Pauline Bonnar,</a:t>
            </a:r>
          </a:p>
          <a:p>
            <a:pPr algn="ctr"/>
            <a:r>
              <a:rPr lang="en-US" sz="3200" dirty="0">
                <a:latin typeface="Century Schoolbook" panose="02040604050505020304" pitchFamily="18" charset="0"/>
              </a:rPr>
              <a:t> Youth Development Co-Ordinator SSVP Scotland  February 2021 </a:t>
            </a:r>
            <a:endParaRPr lang="en-GB" sz="3200" dirty="0">
              <a:latin typeface="Century Schoolbook" panose="02040604050505020304" pitchFamily="18" charset="0"/>
            </a:endParaRPr>
          </a:p>
        </p:txBody>
      </p:sp>
    </p:spTree>
    <p:extLst>
      <p:ext uri="{BB962C8B-B14F-4D97-AF65-F5344CB8AC3E}">
        <p14:creationId xmlns:p14="http://schemas.microsoft.com/office/powerpoint/2010/main" val="428691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591E53-F543-4E62-BA97-53BC7F70DC0B}"/>
              </a:ext>
            </a:extLst>
          </p:cNvPr>
          <p:cNvSpPr>
            <a:spLocks noGrp="1"/>
          </p:cNvSpPr>
          <p:nvPr>
            <p:ph type="sldNum" sz="quarter" idx="12"/>
          </p:nvPr>
        </p:nvSpPr>
        <p:spPr/>
        <p:txBody>
          <a:bodyPr/>
          <a:lstStyle/>
          <a:p>
            <a:fld id="{13D2E340-0663-474B-992C-9192B5C45E57}" type="slidenum">
              <a:rPr lang="en-US" noProof="0" smtClean="0"/>
              <a:t>12</a:t>
            </a:fld>
            <a:endParaRPr lang="en-US" noProof="0"/>
          </a:p>
        </p:txBody>
      </p:sp>
      <p:pic>
        <p:nvPicPr>
          <p:cNvPr id="4" name="Picture 3" descr="A picture containing application&#10;&#10;Description automatically generated">
            <a:extLst>
              <a:ext uri="{FF2B5EF4-FFF2-40B4-BE49-F238E27FC236}">
                <a16:creationId xmlns:a16="http://schemas.microsoft.com/office/drawing/2014/main" id="{0A50CCBD-1688-461D-9A3A-A85F7DAD0E5D}"/>
              </a:ext>
            </a:extLst>
          </p:cNvPr>
          <p:cNvPicPr>
            <a:picLocks noChangeAspect="1"/>
          </p:cNvPicPr>
          <p:nvPr/>
        </p:nvPicPr>
        <p:blipFill>
          <a:blip r:embed="rId2"/>
          <a:stretch>
            <a:fillRect/>
          </a:stretch>
        </p:blipFill>
        <p:spPr>
          <a:xfrm>
            <a:off x="4557092" y="464015"/>
            <a:ext cx="2857840" cy="3341150"/>
          </a:xfrm>
          <a:prstGeom prst="rect">
            <a:avLst/>
          </a:prstGeom>
        </p:spPr>
      </p:pic>
      <p:pic>
        <p:nvPicPr>
          <p:cNvPr id="6" name="Picture 5" descr="Logo, company name&#10;&#10;Description automatically generated">
            <a:extLst>
              <a:ext uri="{FF2B5EF4-FFF2-40B4-BE49-F238E27FC236}">
                <a16:creationId xmlns:a16="http://schemas.microsoft.com/office/drawing/2014/main" id="{197AC255-37AD-4D87-A2D8-0DE3578E3023}"/>
              </a:ext>
            </a:extLst>
          </p:cNvPr>
          <p:cNvPicPr>
            <a:picLocks noChangeAspect="1"/>
          </p:cNvPicPr>
          <p:nvPr/>
        </p:nvPicPr>
        <p:blipFill>
          <a:blip r:embed="rId3"/>
          <a:stretch>
            <a:fillRect/>
          </a:stretch>
        </p:blipFill>
        <p:spPr>
          <a:xfrm>
            <a:off x="393381" y="1692036"/>
            <a:ext cx="2857500" cy="2571750"/>
          </a:xfrm>
          <a:prstGeom prst="rect">
            <a:avLst/>
          </a:prstGeom>
        </p:spPr>
      </p:pic>
      <p:pic>
        <p:nvPicPr>
          <p:cNvPr id="7" name="Picture 6">
            <a:extLst>
              <a:ext uri="{FF2B5EF4-FFF2-40B4-BE49-F238E27FC236}">
                <a16:creationId xmlns:a16="http://schemas.microsoft.com/office/drawing/2014/main" id="{509707AB-46A1-499D-A3A5-195A1AAC1ACC}"/>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250881" y="5352683"/>
            <a:ext cx="5324475" cy="1076325"/>
          </a:xfrm>
          <a:prstGeom prst="rect">
            <a:avLst/>
          </a:prstGeom>
          <a:noFill/>
          <a:ln>
            <a:noFill/>
          </a:ln>
        </p:spPr>
      </p:pic>
      <p:pic>
        <p:nvPicPr>
          <p:cNvPr id="9" name="Picture 8" descr="Logo, company name&#10;&#10;Description automatically generated">
            <a:extLst>
              <a:ext uri="{FF2B5EF4-FFF2-40B4-BE49-F238E27FC236}">
                <a16:creationId xmlns:a16="http://schemas.microsoft.com/office/drawing/2014/main" id="{2D47B564-267F-42EE-882F-5419FBDDB574}"/>
              </a:ext>
            </a:extLst>
          </p:cNvPr>
          <p:cNvPicPr>
            <a:picLocks noChangeAspect="1"/>
          </p:cNvPicPr>
          <p:nvPr/>
        </p:nvPicPr>
        <p:blipFill>
          <a:blip r:embed="rId6"/>
          <a:stretch>
            <a:fillRect/>
          </a:stretch>
        </p:blipFill>
        <p:spPr>
          <a:xfrm>
            <a:off x="8780051" y="1444563"/>
            <a:ext cx="2530373" cy="2601018"/>
          </a:xfrm>
          <a:prstGeom prst="rect">
            <a:avLst/>
          </a:prstGeom>
        </p:spPr>
      </p:pic>
    </p:spTree>
    <p:extLst>
      <p:ext uri="{BB962C8B-B14F-4D97-AF65-F5344CB8AC3E}">
        <p14:creationId xmlns:p14="http://schemas.microsoft.com/office/powerpoint/2010/main" val="75784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597554-E294-4724-9C89-A25FACD93E2D}"/>
              </a:ext>
            </a:extLst>
          </p:cNvPr>
          <p:cNvSpPr>
            <a:spLocks noGrp="1"/>
          </p:cNvSpPr>
          <p:nvPr>
            <p:ph type="sldNum" sz="quarter" idx="12"/>
          </p:nvPr>
        </p:nvSpPr>
        <p:spPr/>
        <p:txBody>
          <a:bodyPr/>
          <a:lstStyle/>
          <a:p>
            <a:fld id="{13D2E340-0663-474B-992C-9192B5C45E57}" type="slidenum">
              <a:rPr lang="en-US" noProof="0" smtClean="0"/>
              <a:t>2</a:t>
            </a:fld>
            <a:endParaRPr lang="en-US" noProof="0"/>
          </a:p>
        </p:txBody>
      </p:sp>
      <p:sp>
        <p:nvSpPr>
          <p:cNvPr id="17" name="TextBox 16">
            <a:extLst>
              <a:ext uri="{FF2B5EF4-FFF2-40B4-BE49-F238E27FC236}">
                <a16:creationId xmlns:a16="http://schemas.microsoft.com/office/drawing/2014/main" id="{FFA39EF2-8C55-4748-B755-4F0AB05454EB}"/>
              </a:ext>
            </a:extLst>
          </p:cNvPr>
          <p:cNvSpPr txBox="1"/>
          <p:nvPr/>
        </p:nvSpPr>
        <p:spPr>
          <a:xfrm>
            <a:off x="5166256" y="1063416"/>
            <a:ext cx="6365344" cy="646330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Sr Rosalie Rendu is honored as an important person in the formation of the Society of St Vincent de Paul.</a:t>
            </a:r>
          </a:p>
          <a:p>
            <a:endParaRPr lang="en-US" sz="2400" dirty="0">
              <a:latin typeface="+mj-lt"/>
            </a:endParaRPr>
          </a:p>
          <a:p>
            <a:pPr marL="285750" indent="-285750">
              <a:buFont typeface="Arial" panose="020B0604020202020204" pitchFamily="34" charset="0"/>
              <a:buChar char="•"/>
            </a:pPr>
            <a:r>
              <a:rPr lang="en-US" sz="2400" dirty="0">
                <a:latin typeface="+mj-lt"/>
              </a:rPr>
              <a:t>She was already helping the poor on the streets of Paris  when the Society began. She taught Frederic Ozanam and his friends where to find the poor and how to reach out to them. </a:t>
            </a:r>
          </a:p>
          <a:p>
            <a:endParaRPr lang="en-US" sz="2400" dirty="0">
              <a:latin typeface="+mj-lt"/>
            </a:endParaRPr>
          </a:p>
          <a:p>
            <a:pPr marL="285750" indent="-285750">
              <a:buFont typeface="Arial" panose="020B0604020202020204" pitchFamily="34" charset="0"/>
              <a:buChar char="•"/>
            </a:pPr>
            <a:r>
              <a:rPr lang="en-US" sz="2400" dirty="0">
                <a:latin typeface="+mj-lt"/>
              </a:rPr>
              <a:t>Without her, they may not have helped as many poor people as they did, and the Society may not have grown into the worldwide charity it is today.</a:t>
            </a:r>
          </a:p>
          <a:p>
            <a:endParaRPr lang="en-US" sz="2400" dirty="0">
              <a:latin typeface="+mj-lt"/>
            </a:endParaRPr>
          </a:p>
          <a:p>
            <a:endParaRPr lang="en-US" dirty="0">
              <a:latin typeface="+mj-lt"/>
            </a:endParaRPr>
          </a:p>
          <a:p>
            <a:endParaRPr lang="en-US" dirty="0">
              <a:latin typeface="+mj-lt"/>
            </a:endParaRPr>
          </a:p>
          <a:p>
            <a:endParaRPr lang="en-GB" dirty="0">
              <a:latin typeface="+mj-lt"/>
            </a:endParaRPr>
          </a:p>
        </p:txBody>
      </p:sp>
      <p:pic>
        <p:nvPicPr>
          <p:cNvPr id="19" name="Picture 18" descr="A picture containing text, posing&#10;&#10;Description automatically generated">
            <a:extLst>
              <a:ext uri="{FF2B5EF4-FFF2-40B4-BE49-F238E27FC236}">
                <a16:creationId xmlns:a16="http://schemas.microsoft.com/office/drawing/2014/main" id="{01AA3F86-A115-4267-8057-26AF04B7A44C}"/>
              </a:ext>
            </a:extLst>
          </p:cNvPr>
          <p:cNvPicPr>
            <a:picLocks noChangeAspect="1"/>
          </p:cNvPicPr>
          <p:nvPr/>
        </p:nvPicPr>
        <p:blipFill>
          <a:blip r:embed="rId2"/>
          <a:stretch>
            <a:fillRect/>
          </a:stretch>
        </p:blipFill>
        <p:spPr>
          <a:xfrm>
            <a:off x="864131" y="3000119"/>
            <a:ext cx="3148538" cy="2478636"/>
          </a:xfrm>
          <a:prstGeom prst="rect">
            <a:avLst/>
          </a:prstGeom>
        </p:spPr>
      </p:pic>
      <p:sp>
        <p:nvSpPr>
          <p:cNvPr id="6" name="TextBox 5">
            <a:extLst>
              <a:ext uri="{FF2B5EF4-FFF2-40B4-BE49-F238E27FC236}">
                <a16:creationId xmlns:a16="http://schemas.microsoft.com/office/drawing/2014/main" id="{DBF0AAD5-6586-480A-B90C-6BF113F65E70}"/>
              </a:ext>
            </a:extLst>
          </p:cNvPr>
          <p:cNvSpPr txBox="1"/>
          <p:nvPr/>
        </p:nvSpPr>
        <p:spPr>
          <a:xfrm>
            <a:off x="172278" y="679572"/>
            <a:ext cx="4532244" cy="1938992"/>
          </a:xfrm>
          <a:prstGeom prst="rect">
            <a:avLst/>
          </a:prstGeom>
          <a:noFill/>
        </p:spPr>
        <p:txBody>
          <a:bodyPr wrap="square" rtlCol="0">
            <a:spAutoFit/>
          </a:bodyPr>
          <a:lstStyle/>
          <a:p>
            <a:r>
              <a:rPr lang="en-US" sz="4000" dirty="0">
                <a:latin typeface="Century Schoolbook" panose="02040604050505020304" pitchFamily="18" charset="0"/>
              </a:rPr>
              <a:t>Sr Rosalie and The Society of St Vincent de Paul</a:t>
            </a:r>
            <a:endParaRPr lang="en-GB" sz="4000" dirty="0">
              <a:latin typeface="Century Schoolbook" panose="02040604050505020304" pitchFamily="18" charset="0"/>
            </a:endParaRPr>
          </a:p>
        </p:txBody>
      </p:sp>
    </p:spTree>
    <p:extLst>
      <p:ext uri="{BB962C8B-B14F-4D97-AF65-F5344CB8AC3E}">
        <p14:creationId xmlns:p14="http://schemas.microsoft.com/office/powerpoint/2010/main" val="135694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F34B-93F5-46C0-9BEC-B1A8D55008B4}"/>
              </a:ext>
            </a:extLst>
          </p:cNvPr>
          <p:cNvSpPr>
            <a:spLocks noGrp="1"/>
          </p:cNvSpPr>
          <p:nvPr>
            <p:ph type="title"/>
          </p:nvPr>
        </p:nvSpPr>
        <p:spPr>
          <a:xfrm>
            <a:off x="217713" y="318771"/>
            <a:ext cx="3833906" cy="896229"/>
          </a:xfrm>
        </p:spPr>
        <p:txBody>
          <a:bodyPr/>
          <a:lstStyle/>
          <a:p>
            <a:r>
              <a:rPr lang="en-US" dirty="0">
                <a:latin typeface="Century Schoolbook" panose="02040604050505020304" pitchFamily="18" charset="0"/>
              </a:rPr>
              <a:t>Early Life</a:t>
            </a:r>
          </a:p>
        </p:txBody>
      </p:sp>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3</a:t>
            </a:fld>
            <a:endParaRPr lang="en-US"/>
          </a:p>
        </p:txBody>
      </p:sp>
      <p:sp>
        <p:nvSpPr>
          <p:cNvPr id="3" name="Text Placeholder 2">
            <a:extLst>
              <a:ext uri="{FF2B5EF4-FFF2-40B4-BE49-F238E27FC236}">
                <a16:creationId xmlns:a16="http://schemas.microsoft.com/office/drawing/2014/main" id="{381FDC16-3D69-48AD-B08B-ED28A10640C1}"/>
              </a:ext>
            </a:extLst>
          </p:cNvPr>
          <p:cNvSpPr>
            <a:spLocks noGrp="1"/>
          </p:cNvSpPr>
          <p:nvPr>
            <p:ph type="body" sz="quarter" idx="18"/>
          </p:nvPr>
        </p:nvSpPr>
        <p:spPr>
          <a:xfrm>
            <a:off x="209068" y="1712204"/>
            <a:ext cx="4278525" cy="3999279"/>
          </a:xfrm>
        </p:spPr>
        <p:txBody>
          <a:bodyPr>
            <a:normAutofit fontScale="92500" lnSpcReduction="10000"/>
          </a:bodyPr>
          <a:lstStyle/>
          <a:p>
            <a:pPr marL="342900" indent="-342900" algn="l">
              <a:buFont typeface="Arial" panose="020B0604020202020204" pitchFamily="34" charset="0"/>
              <a:buChar char="•"/>
            </a:pPr>
            <a:r>
              <a:rPr lang="en-US" sz="2400" dirty="0">
                <a:latin typeface="Century Schoolbook" panose="02040604050505020304" pitchFamily="18" charset="0"/>
              </a:rPr>
              <a:t>Rosalie Rendu was born in the Jura Mountains of France.</a:t>
            </a:r>
          </a:p>
          <a:p>
            <a:pPr marL="342900" indent="-342900">
              <a:buFont typeface="Arial" panose="020B0604020202020204" pitchFamily="34" charset="0"/>
              <a:buChar char="•"/>
            </a:pPr>
            <a:endParaRPr lang="en-US" sz="2400" dirty="0">
              <a:latin typeface="Century Schoolbook" panose="02040604050505020304" pitchFamily="18" charset="0"/>
            </a:endParaRPr>
          </a:p>
          <a:p>
            <a:pPr marL="342900" indent="-342900" algn="l">
              <a:buFont typeface="Arial" panose="020B0604020202020204" pitchFamily="34" charset="0"/>
              <a:buChar char="•"/>
            </a:pPr>
            <a:r>
              <a:rPr lang="en-US" sz="2400" dirty="0">
                <a:latin typeface="Century Schoolbook" panose="02040604050505020304" pitchFamily="18" charset="0"/>
              </a:rPr>
              <a:t>She lived happily until her father and baby sister died.</a:t>
            </a:r>
          </a:p>
          <a:p>
            <a:pPr marL="342900" indent="-342900">
              <a:buFont typeface="Arial" panose="020B0604020202020204" pitchFamily="34" charset="0"/>
              <a:buChar char="•"/>
            </a:pPr>
            <a:endParaRPr lang="en-US" sz="2400" dirty="0">
              <a:latin typeface="Century Schoolbook" panose="02040604050505020304" pitchFamily="18" charset="0"/>
            </a:endParaRPr>
          </a:p>
          <a:p>
            <a:pPr marL="342900" indent="-342900" algn="l">
              <a:buFont typeface="Arial" panose="020B0604020202020204" pitchFamily="34" charset="0"/>
              <a:buChar char="•"/>
            </a:pPr>
            <a:r>
              <a:rPr lang="en-US" sz="2400" dirty="0">
                <a:latin typeface="Century Schoolbook" panose="02040604050505020304" pitchFamily="18" charset="0"/>
              </a:rPr>
              <a:t>Her family were good Catholics and helped to hide priests who were being chased by the authorities</a:t>
            </a:r>
            <a:r>
              <a:rPr lang="en-US" dirty="0">
                <a:latin typeface="Century Schoolbook" panose="02040604050505020304" pitchFamily="18" charset="0"/>
              </a:rPr>
              <a:t>. </a:t>
            </a:r>
          </a:p>
        </p:txBody>
      </p:sp>
      <p:sp>
        <p:nvSpPr>
          <p:cNvPr id="4" name="Content Placeholder 3">
            <a:extLst>
              <a:ext uri="{FF2B5EF4-FFF2-40B4-BE49-F238E27FC236}">
                <a16:creationId xmlns:a16="http://schemas.microsoft.com/office/drawing/2014/main" id="{E83DB0A1-C484-4D49-BAC3-ABEE82074C4C}"/>
              </a:ext>
            </a:extLst>
          </p:cNvPr>
          <p:cNvSpPr>
            <a:spLocks noGrp="1"/>
          </p:cNvSpPr>
          <p:nvPr>
            <p:ph idx="1"/>
          </p:nvPr>
        </p:nvSpPr>
        <p:spPr>
          <a:xfrm>
            <a:off x="5514534" y="3653800"/>
            <a:ext cx="1420837" cy="2475200"/>
          </a:xfrm>
        </p:spPr>
        <p:txBody>
          <a:bodyPr lIns="72000" rIns="72000"/>
          <a:lstStyle/>
          <a:p>
            <a:r>
              <a:rPr lang="en-US" dirty="0"/>
              <a:t>The Mountains of Jura</a:t>
            </a:r>
          </a:p>
        </p:txBody>
      </p:sp>
      <p:sp>
        <p:nvSpPr>
          <p:cNvPr id="5" name="Text Placeholder 4">
            <a:extLst>
              <a:ext uri="{FF2B5EF4-FFF2-40B4-BE49-F238E27FC236}">
                <a16:creationId xmlns:a16="http://schemas.microsoft.com/office/drawing/2014/main" id="{898F5FE2-B28A-4CCD-9910-126A9581F28F}"/>
              </a:ext>
            </a:extLst>
          </p:cNvPr>
          <p:cNvSpPr>
            <a:spLocks noGrp="1"/>
          </p:cNvSpPr>
          <p:nvPr>
            <p:ph type="body" sz="quarter" idx="13"/>
          </p:nvPr>
        </p:nvSpPr>
        <p:spPr>
          <a:xfrm>
            <a:off x="9906546" y="3541400"/>
            <a:ext cx="1944000" cy="2700000"/>
          </a:xfrm>
        </p:spPr>
        <p:txBody>
          <a:bodyPr lIns="72000" rIns="72000">
            <a:normAutofit lnSpcReduction="10000"/>
          </a:bodyPr>
          <a:lstStyle/>
          <a:p>
            <a:endParaRPr lang="en-US" dirty="0"/>
          </a:p>
          <a:p>
            <a:endParaRPr lang="en-US" dirty="0"/>
          </a:p>
          <a:p>
            <a:r>
              <a:rPr lang="en-US" dirty="0"/>
              <a:t>Priests had to hide and say mass in secret.</a:t>
            </a:r>
          </a:p>
        </p:txBody>
      </p:sp>
      <p:sp>
        <p:nvSpPr>
          <p:cNvPr id="6" name="Text Placeholder 5">
            <a:extLst>
              <a:ext uri="{FF2B5EF4-FFF2-40B4-BE49-F238E27FC236}">
                <a16:creationId xmlns:a16="http://schemas.microsoft.com/office/drawing/2014/main" id="{AC4A7A4E-C192-4A89-A661-72D76FF2F230}"/>
              </a:ext>
            </a:extLst>
          </p:cNvPr>
          <p:cNvSpPr>
            <a:spLocks noGrp="1"/>
          </p:cNvSpPr>
          <p:nvPr>
            <p:ph type="body" sz="quarter" idx="14"/>
          </p:nvPr>
        </p:nvSpPr>
        <p:spPr>
          <a:xfrm>
            <a:off x="7814022" y="1736064"/>
            <a:ext cx="1944000" cy="1957911"/>
          </a:xfrm>
        </p:spPr>
        <p:txBody>
          <a:bodyPr lIns="72000" rIns="72000"/>
          <a:lstStyle/>
          <a:p>
            <a:r>
              <a:rPr lang="en-US" dirty="0"/>
              <a:t>Family life</a:t>
            </a:r>
          </a:p>
          <a:p>
            <a:endParaRPr lang="en-US" dirty="0"/>
          </a:p>
        </p:txBody>
      </p:sp>
      <p:pic>
        <p:nvPicPr>
          <p:cNvPr id="17" name="Picture Placeholder 16">
            <a:extLst>
              <a:ext uri="{FF2B5EF4-FFF2-40B4-BE49-F238E27FC236}">
                <a16:creationId xmlns:a16="http://schemas.microsoft.com/office/drawing/2014/main" id="{AE7453D0-D40E-4463-83A5-ADE525B32ADC}"/>
              </a:ext>
            </a:extLst>
          </p:cNvPr>
          <p:cNvPicPr>
            <a:picLocks noGrp="1" noChangeAspect="1"/>
          </p:cNvPicPr>
          <p:nvPr>
            <p:ph type="pic" sz="quarter" idx="22"/>
          </p:nvPr>
        </p:nvPicPr>
        <p:blipFill>
          <a:blip r:embed="rId2"/>
          <a:srcRect l="17742" r="17742"/>
          <a:stretch/>
        </p:blipFill>
        <p:spPr>
          <a:xfrm>
            <a:off x="4872949" y="2016831"/>
            <a:ext cx="2824338" cy="2824338"/>
          </a:xfrm>
        </p:spPr>
      </p:pic>
      <p:pic>
        <p:nvPicPr>
          <p:cNvPr id="11" name="Picture Placeholder 10" descr="A picture containing indoor, building&#10;&#10;Description automatically generated">
            <a:extLst>
              <a:ext uri="{FF2B5EF4-FFF2-40B4-BE49-F238E27FC236}">
                <a16:creationId xmlns:a16="http://schemas.microsoft.com/office/drawing/2014/main" id="{3B4F2BCB-6817-4D90-B3E6-C6541E4B8C4E}"/>
              </a:ext>
            </a:extLst>
          </p:cNvPr>
          <p:cNvPicPr>
            <a:picLocks noGrp="1" noChangeAspect="1"/>
          </p:cNvPicPr>
          <p:nvPr>
            <p:ph type="pic" sz="quarter" idx="23"/>
          </p:nvPr>
        </p:nvPicPr>
        <p:blipFill>
          <a:blip r:embed="rId3"/>
          <a:srcRect t="18056" b="18056"/>
          <a:stretch>
            <a:fillRect/>
          </a:stretch>
        </p:blipFill>
        <p:spPr/>
      </p:pic>
      <p:pic>
        <p:nvPicPr>
          <p:cNvPr id="21" name="Picture Placeholder 20">
            <a:extLst>
              <a:ext uri="{FF2B5EF4-FFF2-40B4-BE49-F238E27FC236}">
                <a16:creationId xmlns:a16="http://schemas.microsoft.com/office/drawing/2014/main" id="{2309EE82-F242-4D96-98E6-A564E5488BCF}"/>
              </a:ext>
            </a:extLst>
          </p:cNvPr>
          <p:cNvPicPr>
            <a:picLocks noGrp="1" noChangeAspect="1"/>
          </p:cNvPicPr>
          <p:nvPr>
            <p:ph type="pic" sz="quarter" idx="24"/>
          </p:nvPr>
        </p:nvPicPr>
        <p:blipFill>
          <a:blip r:embed="rId4"/>
          <a:srcRect/>
          <a:stretch/>
        </p:blipFill>
        <p:spPr>
          <a:xfrm>
            <a:off x="7299891" y="454981"/>
            <a:ext cx="2907379" cy="2492038"/>
          </a:xfrm>
        </p:spPr>
      </p:pic>
      <p:pic>
        <p:nvPicPr>
          <p:cNvPr id="9" name="Picture 8" descr="A picture containing indoor, building&#10;&#10;Description automatically generated">
            <a:extLst>
              <a:ext uri="{FF2B5EF4-FFF2-40B4-BE49-F238E27FC236}">
                <a16:creationId xmlns:a16="http://schemas.microsoft.com/office/drawing/2014/main" id="{0BBCE2F2-D73E-475E-B40E-D3CC62ACF8F4}"/>
              </a:ext>
            </a:extLst>
          </p:cNvPr>
          <p:cNvPicPr>
            <a:picLocks noChangeAspect="1"/>
          </p:cNvPicPr>
          <p:nvPr/>
        </p:nvPicPr>
        <p:blipFill>
          <a:blip r:embed="rId3"/>
          <a:stretch>
            <a:fillRect/>
          </a:stretch>
        </p:blipFill>
        <p:spPr>
          <a:xfrm>
            <a:off x="9906546" y="2726702"/>
            <a:ext cx="1943999" cy="2699998"/>
          </a:xfrm>
          <a:prstGeom prst="rect">
            <a:avLst/>
          </a:prstGeom>
        </p:spPr>
      </p:pic>
    </p:spTree>
    <p:extLst>
      <p:ext uri="{BB962C8B-B14F-4D97-AF65-F5344CB8AC3E}">
        <p14:creationId xmlns:p14="http://schemas.microsoft.com/office/powerpoint/2010/main" val="170747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597554-E294-4724-9C89-A25FACD93E2D}"/>
              </a:ext>
            </a:extLst>
          </p:cNvPr>
          <p:cNvSpPr>
            <a:spLocks noGrp="1"/>
          </p:cNvSpPr>
          <p:nvPr>
            <p:ph type="sldNum" sz="quarter" idx="12"/>
          </p:nvPr>
        </p:nvSpPr>
        <p:spPr/>
        <p:txBody>
          <a:bodyPr/>
          <a:lstStyle/>
          <a:p>
            <a:fld id="{13D2E340-0663-474B-992C-9192B5C45E57}" type="slidenum">
              <a:rPr lang="en-US" noProof="0" smtClean="0"/>
              <a:t>4</a:t>
            </a:fld>
            <a:endParaRPr lang="en-US" noProof="0"/>
          </a:p>
        </p:txBody>
      </p:sp>
      <p:sp>
        <p:nvSpPr>
          <p:cNvPr id="9" name="Content Placeholder 3">
            <a:extLst>
              <a:ext uri="{FF2B5EF4-FFF2-40B4-BE49-F238E27FC236}">
                <a16:creationId xmlns:a16="http://schemas.microsoft.com/office/drawing/2014/main" id="{314E3F45-0F60-4143-9305-D8D48640DF12}"/>
              </a:ext>
            </a:extLst>
          </p:cNvPr>
          <p:cNvSpPr txBox="1">
            <a:spLocks/>
          </p:cNvSpPr>
          <p:nvPr/>
        </p:nvSpPr>
        <p:spPr>
          <a:xfrm>
            <a:off x="5181600" y="3641494"/>
            <a:ext cx="6248400" cy="1895125"/>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panose="020B0604020202020204" pitchFamily="34" charset="0"/>
              <a:buChar char="•"/>
            </a:pPr>
            <a:r>
              <a:rPr lang="en-US" sz="2400" dirty="0">
                <a:latin typeface="Century Schoolbook" panose="02040604050505020304" pitchFamily="18" charset="0"/>
              </a:rPr>
              <a:t>She worked hard to help her mother with her siblings after her father died.</a:t>
            </a:r>
          </a:p>
          <a:p>
            <a:pPr>
              <a:buFont typeface="Arial" panose="020B0604020202020204" pitchFamily="34" charset="0"/>
              <a:buChar char="•"/>
            </a:pPr>
            <a:r>
              <a:rPr lang="en-US" sz="2400" dirty="0">
                <a:latin typeface="Century Schoolbook" panose="02040604050505020304" pitchFamily="18" charset="0"/>
              </a:rPr>
              <a:t>Her love of God grew as she cared so deeply for others and wanted to help the poor and sick as much as she could. </a:t>
            </a:r>
            <a:endParaRPr lang="en-GB" sz="2400" dirty="0">
              <a:latin typeface="Century Schoolbook" panose="02040604050505020304" pitchFamily="18" charset="0"/>
            </a:endParaRPr>
          </a:p>
        </p:txBody>
      </p:sp>
      <p:pic>
        <p:nvPicPr>
          <p:cNvPr id="10" name="Picture 9">
            <a:extLst>
              <a:ext uri="{FF2B5EF4-FFF2-40B4-BE49-F238E27FC236}">
                <a16:creationId xmlns:a16="http://schemas.microsoft.com/office/drawing/2014/main" id="{ADA298A7-BB43-4E66-896B-2F7930BCE705}"/>
              </a:ext>
            </a:extLst>
          </p:cNvPr>
          <p:cNvPicPr>
            <a:picLocks noChangeAspect="1"/>
          </p:cNvPicPr>
          <p:nvPr/>
        </p:nvPicPr>
        <p:blipFill>
          <a:blip r:embed="rId2"/>
          <a:stretch>
            <a:fillRect/>
          </a:stretch>
        </p:blipFill>
        <p:spPr>
          <a:xfrm>
            <a:off x="189995" y="1941346"/>
            <a:ext cx="4637593" cy="4031371"/>
          </a:xfrm>
          <a:prstGeom prst="rect">
            <a:avLst/>
          </a:prstGeom>
        </p:spPr>
      </p:pic>
      <p:sp>
        <p:nvSpPr>
          <p:cNvPr id="11" name="TextBox 10">
            <a:extLst>
              <a:ext uri="{FF2B5EF4-FFF2-40B4-BE49-F238E27FC236}">
                <a16:creationId xmlns:a16="http://schemas.microsoft.com/office/drawing/2014/main" id="{156E0287-E77D-495B-84C3-3AB5E7A3BEC4}"/>
              </a:ext>
            </a:extLst>
          </p:cNvPr>
          <p:cNvSpPr txBox="1"/>
          <p:nvPr/>
        </p:nvSpPr>
        <p:spPr>
          <a:xfrm>
            <a:off x="189996" y="280219"/>
            <a:ext cx="4637593" cy="1200329"/>
          </a:xfrm>
          <a:prstGeom prst="rect">
            <a:avLst/>
          </a:prstGeom>
          <a:noFill/>
        </p:spPr>
        <p:txBody>
          <a:bodyPr wrap="square" rtlCol="0">
            <a:spAutoFit/>
          </a:bodyPr>
          <a:lstStyle/>
          <a:p>
            <a:r>
              <a:rPr lang="en-US" sz="3600" dirty="0">
                <a:latin typeface="+mj-lt"/>
              </a:rPr>
              <a:t>Spiritual and </a:t>
            </a:r>
          </a:p>
          <a:p>
            <a:r>
              <a:rPr lang="en-US" sz="3600" dirty="0">
                <a:latin typeface="+mj-lt"/>
              </a:rPr>
              <a:t>Family Life</a:t>
            </a:r>
            <a:endParaRPr lang="en-GB" sz="3600" dirty="0">
              <a:latin typeface="+mj-lt"/>
            </a:endParaRPr>
          </a:p>
        </p:txBody>
      </p:sp>
      <p:sp>
        <p:nvSpPr>
          <p:cNvPr id="2" name="TextBox 1">
            <a:extLst>
              <a:ext uri="{FF2B5EF4-FFF2-40B4-BE49-F238E27FC236}">
                <a16:creationId xmlns:a16="http://schemas.microsoft.com/office/drawing/2014/main" id="{CF4349AD-3627-42E7-A344-6CE4CD40B55F}"/>
              </a:ext>
            </a:extLst>
          </p:cNvPr>
          <p:cNvSpPr txBox="1"/>
          <p:nvPr/>
        </p:nvSpPr>
        <p:spPr>
          <a:xfrm>
            <a:off x="5181600" y="1590261"/>
            <a:ext cx="6727640" cy="221599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entury Schoolbook" panose="02040604050505020304" pitchFamily="18" charset="0"/>
              </a:rPr>
              <a:t>She made her First Holy Communion in the basement of her family home by candlelight.</a:t>
            </a:r>
          </a:p>
          <a:p>
            <a:pPr marL="285750" indent="-285750">
              <a:buFont typeface="Arial" panose="020B0604020202020204" pitchFamily="34" charset="0"/>
              <a:buChar char="•"/>
            </a:pPr>
            <a:r>
              <a:rPr lang="en-US" sz="2400" dirty="0">
                <a:latin typeface="Century Schoolbook" panose="02040604050505020304" pitchFamily="18" charset="0"/>
              </a:rPr>
              <a:t>The Bishop of Annecy was hiding as a farmworker with her family to avoid being captured.</a:t>
            </a:r>
          </a:p>
          <a:p>
            <a:endParaRPr lang="en-GB" dirty="0"/>
          </a:p>
        </p:txBody>
      </p:sp>
    </p:spTree>
    <p:extLst>
      <p:ext uri="{BB962C8B-B14F-4D97-AF65-F5344CB8AC3E}">
        <p14:creationId xmlns:p14="http://schemas.microsoft.com/office/powerpoint/2010/main" val="40134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6CF14E-EA95-4D05-AAEB-33ADC9DD0B8A}"/>
              </a:ext>
            </a:extLst>
          </p:cNvPr>
          <p:cNvSpPr>
            <a:spLocks noGrp="1"/>
          </p:cNvSpPr>
          <p:nvPr>
            <p:ph type="sldNum" sz="quarter" idx="12"/>
          </p:nvPr>
        </p:nvSpPr>
        <p:spPr/>
        <p:txBody>
          <a:bodyPr anchor="ctr">
            <a:normAutofit/>
          </a:bodyPr>
          <a:lstStyle/>
          <a:p>
            <a:pPr>
              <a:spcAft>
                <a:spcPts val="600"/>
              </a:spcAft>
            </a:pPr>
            <a:fld id="{13D2E340-0663-474B-992C-9192B5C45E57}" type="slidenum">
              <a:rPr lang="en-US" noProof="0" smtClean="0"/>
              <a:pPr>
                <a:spcAft>
                  <a:spcPts val="600"/>
                </a:spcAft>
              </a:pPr>
              <a:t>5</a:t>
            </a:fld>
            <a:endParaRPr lang="en-US" noProof="0"/>
          </a:p>
        </p:txBody>
      </p:sp>
      <p:pic>
        <p:nvPicPr>
          <p:cNvPr id="10" name="Picture 9">
            <a:extLst>
              <a:ext uri="{FF2B5EF4-FFF2-40B4-BE49-F238E27FC236}">
                <a16:creationId xmlns:a16="http://schemas.microsoft.com/office/drawing/2014/main" id="{FE3CD564-6FC5-4D47-8952-FCB48FBBCE24}"/>
              </a:ext>
            </a:extLst>
          </p:cNvPr>
          <p:cNvPicPr>
            <a:picLocks noChangeAspect="1"/>
          </p:cNvPicPr>
          <p:nvPr/>
        </p:nvPicPr>
        <p:blipFill>
          <a:blip r:embed="rId2"/>
          <a:stretch>
            <a:fillRect/>
          </a:stretch>
        </p:blipFill>
        <p:spPr>
          <a:xfrm>
            <a:off x="5486064" y="2353208"/>
            <a:ext cx="5566584" cy="3686958"/>
          </a:xfrm>
          <a:prstGeom prst="rect">
            <a:avLst/>
          </a:prstGeom>
        </p:spPr>
      </p:pic>
      <p:sp>
        <p:nvSpPr>
          <p:cNvPr id="11" name="TextBox 10">
            <a:extLst>
              <a:ext uri="{FF2B5EF4-FFF2-40B4-BE49-F238E27FC236}">
                <a16:creationId xmlns:a16="http://schemas.microsoft.com/office/drawing/2014/main" id="{F5A4DE3B-6016-41E0-9574-58E245DBCD11}"/>
              </a:ext>
            </a:extLst>
          </p:cNvPr>
          <p:cNvSpPr txBox="1"/>
          <p:nvPr/>
        </p:nvSpPr>
        <p:spPr>
          <a:xfrm>
            <a:off x="4923183" y="1093635"/>
            <a:ext cx="7043530" cy="830997"/>
          </a:xfrm>
          <a:prstGeom prst="rect">
            <a:avLst/>
          </a:prstGeom>
          <a:noFill/>
        </p:spPr>
        <p:txBody>
          <a:bodyPr wrap="square" rtlCol="0">
            <a:spAutoFit/>
          </a:bodyPr>
          <a:lstStyle/>
          <a:p>
            <a:r>
              <a:rPr lang="en-US" sz="4800" dirty="0">
                <a:latin typeface="+mj-lt"/>
              </a:rPr>
              <a:t>Good, but not perfect!</a:t>
            </a:r>
            <a:endParaRPr lang="en-GB" sz="4800" dirty="0">
              <a:latin typeface="+mj-lt"/>
            </a:endParaRPr>
          </a:p>
        </p:txBody>
      </p:sp>
      <p:sp>
        <p:nvSpPr>
          <p:cNvPr id="12" name="TextBox 11">
            <a:extLst>
              <a:ext uri="{FF2B5EF4-FFF2-40B4-BE49-F238E27FC236}">
                <a16:creationId xmlns:a16="http://schemas.microsoft.com/office/drawing/2014/main" id="{CE422E5C-A79C-4AFE-A829-9F5E0D524F50}"/>
              </a:ext>
            </a:extLst>
          </p:cNvPr>
          <p:cNvSpPr txBox="1"/>
          <p:nvPr/>
        </p:nvSpPr>
        <p:spPr>
          <a:xfrm>
            <a:off x="103809" y="724303"/>
            <a:ext cx="470746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Her cousin said that Rosalie was full of fun as a child and loved nothing better than getting up to a bit of mischief including throwing her sister’s doll over the garden wall!</a:t>
            </a:r>
            <a:endParaRPr lang="en-GB" dirty="0"/>
          </a:p>
        </p:txBody>
      </p:sp>
      <p:sp>
        <p:nvSpPr>
          <p:cNvPr id="13" name="TextBox 12">
            <a:extLst>
              <a:ext uri="{FF2B5EF4-FFF2-40B4-BE49-F238E27FC236}">
                <a16:creationId xmlns:a16="http://schemas.microsoft.com/office/drawing/2014/main" id="{0091FAD4-754A-449C-B009-1E2434B33131}"/>
              </a:ext>
            </a:extLst>
          </p:cNvPr>
          <p:cNvSpPr txBox="1"/>
          <p:nvPr/>
        </p:nvSpPr>
        <p:spPr>
          <a:xfrm>
            <a:off x="103809" y="3429000"/>
            <a:ext cx="470746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Although she liked to have fun  and was playful, she had a strong sense of right and wrong. This grew in her heart as she got older and made her want to help the poor and the sick. </a:t>
            </a:r>
            <a:endParaRPr lang="en-GB" dirty="0"/>
          </a:p>
        </p:txBody>
      </p:sp>
    </p:spTree>
    <p:extLst>
      <p:ext uri="{BB962C8B-B14F-4D97-AF65-F5344CB8AC3E}">
        <p14:creationId xmlns:p14="http://schemas.microsoft.com/office/powerpoint/2010/main" val="639419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6CF14E-EA95-4D05-AAEB-33ADC9DD0B8A}"/>
              </a:ext>
            </a:extLst>
          </p:cNvPr>
          <p:cNvSpPr>
            <a:spLocks noGrp="1"/>
          </p:cNvSpPr>
          <p:nvPr>
            <p:ph type="sldNum" sz="quarter" idx="12"/>
          </p:nvPr>
        </p:nvSpPr>
        <p:spPr/>
        <p:txBody>
          <a:bodyPr anchor="ctr">
            <a:normAutofit/>
          </a:bodyPr>
          <a:lstStyle/>
          <a:p>
            <a:pPr>
              <a:spcAft>
                <a:spcPts val="600"/>
              </a:spcAft>
            </a:pPr>
            <a:fld id="{13D2E340-0663-474B-992C-9192B5C45E57}" type="slidenum">
              <a:rPr lang="en-US" noProof="0" smtClean="0"/>
              <a:pPr>
                <a:spcAft>
                  <a:spcPts val="600"/>
                </a:spcAft>
              </a:pPr>
              <a:t>6</a:t>
            </a:fld>
            <a:endParaRPr lang="en-US" noProof="0"/>
          </a:p>
        </p:txBody>
      </p:sp>
      <p:sp>
        <p:nvSpPr>
          <p:cNvPr id="7" name="TextBox 6">
            <a:extLst>
              <a:ext uri="{FF2B5EF4-FFF2-40B4-BE49-F238E27FC236}">
                <a16:creationId xmlns:a16="http://schemas.microsoft.com/office/drawing/2014/main" id="{F55CBCA8-329C-4BBE-8C31-2192FB401303}"/>
              </a:ext>
            </a:extLst>
          </p:cNvPr>
          <p:cNvSpPr txBox="1"/>
          <p:nvPr/>
        </p:nvSpPr>
        <p:spPr>
          <a:xfrm>
            <a:off x="0" y="180307"/>
            <a:ext cx="4055165" cy="2488946"/>
          </a:xfrm>
          <a:prstGeom prst="rect">
            <a:avLst/>
          </a:prstGeom>
        </p:spPr>
        <p:txBody>
          <a:bodyPr vert="horz" lIns="91440" tIns="45720" rIns="91440" bIns="45720" rtlCol="0" anchor="t">
            <a:noAutofit/>
          </a:bodyPr>
          <a:lstStyle/>
          <a:p>
            <a:pPr algn="r" defTabSz="914400">
              <a:lnSpc>
                <a:spcPct val="90000"/>
              </a:lnSpc>
              <a:spcBef>
                <a:spcPct val="0"/>
              </a:spcBef>
              <a:spcAft>
                <a:spcPts val="600"/>
              </a:spcAft>
            </a:pPr>
            <a:r>
              <a:rPr lang="en-US" sz="4000" b="0" i="1" kern="1200" baseline="0" dirty="0">
                <a:solidFill>
                  <a:schemeClr val="tx1">
                    <a:lumMod val="85000"/>
                    <a:lumOff val="15000"/>
                  </a:schemeClr>
                </a:solidFill>
                <a:latin typeface="Century Schoolbook" panose="02040604050505020304" pitchFamily="18" charset="0"/>
                <a:ea typeface="+mj-ea"/>
                <a:cs typeface="+mj-cs"/>
              </a:rPr>
              <a:t>Rosalie is called to serve God</a:t>
            </a:r>
          </a:p>
        </p:txBody>
      </p:sp>
      <p:pic>
        <p:nvPicPr>
          <p:cNvPr id="8" name="Picture 7" descr="A picture containing text, sky, road, outdoor&#10;&#10;Description automatically generated">
            <a:extLst>
              <a:ext uri="{FF2B5EF4-FFF2-40B4-BE49-F238E27FC236}">
                <a16:creationId xmlns:a16="http://schemas.microsoft.com/office/drawing/2014/main" id="{33D3B02B-63EE-4CFC-B0F2-0B5985B6E07F}"/>
              </a:ext>
            </a:extLst>
          </p:cNvPr>
          <p:cNvPicPr>
            <a:picLocks noChangeAspect="1"/>
          </p:cNvPicPr>
          <p:nvPr/>
        </p:nvPicPr>
        <p:blipFill rotWithShape="1">
          <a:blip r:embed="rId2"/>
          <a:srcRect t="36364" b="12738"/>
          <a:stretch/>
        </p:blipFill>
        <p:spPr>
          <a:xfrm>
            <a:off x="215350" y="2415419"/>
            <a:ext cx="4341083" cy="2488946"/>
          </a:xfrm>
          <a:prstGeom prst="rect">
            <a:avLst/>
          </a:prstGeom>
          <a:noFill/>
        </p:spPr>
      </p:pic>
      <p:sp>
        <p:nvSpPr>
          <p:cNvPr id="15" name="TextBox 14">
            <a:extLst>
              <a:ext uri="{FF2B5EF4-FFF2-40B4-BE49-F238E27FC236}">
                <a16:creationId xmlns:a16="http://schemas.microsoft.com/office/drawing/2014/main" id="{7E3EDA2B-B378-4A9B-B007-8D8B8CF1C74A}"/>
              </a:ext>
            </a:extLst>
          </p:cNvPr>
          <p:cNvSpPr txBox="1"/>
          <p:nvPr/>
        </p:nvSpPr>
        <p:spPr>
          <a:xfrm>
            <a:off x="5327374" y="1736035"/>
            <a:ext cx="586336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entury Schoolbook" panose="02040604050505020304" pitchFamily="18" charset="0"/>
              </a:rPr>
              <a:t>Rosalie begged her mother to allow her to volunteer in the hospital at </a:t>
            </a:r>
            <a:r>
              <a:rPr lang="en-US" sz="2400" dirty="0" err="1">
                <a:latin typeface="Century Schoolbook" panose="02040604050505020304" pitchFamily="18" charset="0"/>
              </a:rPr>
              <a:t>Gex</a:t>
            </a:r>
            <a:r>
              <a:rPr lang="en-US" sz="2400" dirty="0">
                <a:latin typeface="Century Schoolbook" panose="02040604050505020304" pitchFamily="18" charset="0"/>
              </a:rPr>
              <a:t>, pictured left as it is today. </a:t>
            </a:r>
          </a:p>
          <a:p>
            <a:endParaRPr lang="en-US" sz="2400" dirty="0">
              <a:latin typeface="Century Schoolbook" panose="02040604050505020304" pitchFamily="18" charset="0"/>
            </a:endParaRPr>
          </a:p>
          <a:p>
            <a:pPr marL="285750" indent="-285750">
              <a:buFont typeface="Arial" panose="020B0604020202020204" pitchFamily="34" charset="0"/>
              <a:buChar char="•"/>
            </a:pPr>
            <a:r>
              <a:rPr lang="en-US" sz="2400" dirty="0">
                <a:latin typeface="Century Schoolbook" panose="02040604050505020304" pitchFamily="18" charset="0"/>
              </a:rPr>
              <a:t> It was here that she met the Daughter’s of Charity, the religious order set up by St Vincent de Paul himself, 200 years before. </a:t>
            </a:r>
          </a:p>
          <a:p>
            <a:endParaRPr lang="en-US" sz="2400" dirty="0">
              <a:latin typeface="Century Schoolbook" panose="02040604050505020304" pitchFamily="18" charset="0"/>
            </a:endParaRPr>
          </a:p>
          <a:p>
            <a:pPr marL="285750" indent="-285750">
              <a:buFont typeface="Arial" panose="020B0604020202020204" pitchFamily="34" charset="0"/>
              <a:buChar char="•"/>
            </a:pPr>
            <a:r>
              <a:rPr lang="en-US" sz="2400" dirty="0">
                <a:latin typeface="Century Schoolbook" panose="02040604050505020304" pitchFamily="18" charset="0"/>
              </a:rPr>
              <a:t>When she saw how they helped others she knew she wanted to be part of their mission. </a:t>
            </a:r>
          </a:p>
        </p:txBody>
      </p:sp>
    </p:spTree>
    <p:extLst>
      <p:ext uri="{BB962C8B-B14F-4D97-AF65-F5344CB8AC3E}">
        <p14:creationId xmlns:p14="http://schemas.microsoft.com/office/powerpoint/2010/main" val="2940348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57A2-674E-4CF6-888E-C40E672FA430}"/>
              </a:ext>
            </a:extLst>
          </p:cNvPr>
          <p:cNvSpPr>
            <a:spLocks noGrp="1"/>
          </p:cNvSpPr>
          <p:nvPr>
            <p:ph type="title"/>
          </p:nvPr>
        </p:nvSpPr>
        <p:spPr>
          <a:xfrm>
            <a:off x="603321" y="129209"/>
            <a:ext cx="3833906" cy="1550505"/>
          </a:xfrm>
        </p:spPr>
        <p:txBody>
          <a:bodyPr anchor="b">
            <a:normAutofit fontScale="90000"/>
          </a:bodyPr>
          <a:lstStyle/>
          <a:p>
            <a:r>
              <a:rPr lang="en-US" sz="4000" dirty="0">
                <a:latin typeface="Century Schoolbook" panose="02040604050505020304" pitchFamily="18" charset="0"/>
              </a:rPr>
              <a:t>Rosalie In Paris</a:t>
            </a:r>
            <a:br>
              <a:rPr lang="en-US" sz="3500" dirty="0"/>
            </a:br>
            <a:br>
              <a:rPr lang="en-US" sz="3500" dirty="0"/>
            </a:br>
            <a:endParaRPr lang="en-GB" sz="3500" dirty="0"/>
          </a:p>
        </p:txBody>
      </p:sp>
      <p:sp>
        <p:nvSpPr>
          <p:cNvPr id="5" name="Slide Number Placeholder 4">
            <a:extLst>
              <a:ext uri="{FF2B5EF4-FFF2-40B4-BE49-F238E27FC236}">
                <a16:creationId xmlns:a16="http://schemas.microsoft.com/office/drawing/2014/main" id="{AA6CF14E-EA95-4D05-AAEB-33ADC9DD0B8A}"/>
              </a:ext>
            </a:extLst>
          </p:cNvPr>
          <p:cNvSpPr>
            <a:spLocks noGrp="1"/>
          </p:cNvSpPr>
          <p:nvPr>
            <p:ph type="sldNum" sz="quarter" idx="12"/>
          </p:nvPr>
        </p:nvSpPr>
        <p:spPr/>
        <p:txBody>
          <a:bodyPr anchor="ctr">
            <a:normAutofit/>
          </a:bodyPr>
          <a:lstStyle/>
          <a:p>
            <a:pPr>
              <a:spcAft>
                <a:spcPts val="600"/>
              </a:spcAft>
            </a:pPr>
            <a:fld id="{13D2E340-0663-474B-992C-9192B5C45E57}" type="slidenum">
              <a:rPr lang="en-US" noProof="0" smtClean="0"/>
              <a:pPr>
                <a:spcAft>
                  <a:spcPts val="600"/>
                </a:spcAft>
              </a:pPr>
              <a:t>7</a:t>
            </a:fld>
            <a:endParaRPr lang="en-US" noProof="0"/>
          </a:p>
        </p:txBody>
      </p:sp>
      <p:sp>
        <p:nvSpPr>
          <p:cNvPr id="17" name="TextBox 16">
            <a:extLst>
              <a:ext uri="{FF2B5EF4-FFF2-40B4-BE49-F238E27FC236}">
                <a16:creationId xmlns:a16="http://schemas.microsoft.com/office/drawing/2014/main" id="{1F563DDC-98CE-4F52-A845-512678969292}"/>
              </a:ext>
            </a:extLst>
          </p:cNvPr>
          <p:cNvSpPr txBox="1"/>
          <p:nvPr/>
        </p:nvSpPr>
        <p:spPr>
          <a:xfrm>
            <a:off x="0" y="1436230"/>
            <a:ext cx="4784035"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Century Schoolbook" panose="02040604050505020304" pitchFamily="18" charset="0"/>
              </a:rPr>
              <a:t>Sr Rosalie moved to a poor district of Paris. </a:t>
            </a:r>
          </a:p>
          <a:p>
            <a:pPr marL="457200" indent="-457200">
              <a:buFont typeface="Arial" panose="020B0604020202020204" pitchFamily="34" charset="0"/>
              <a:buChar char="•"/>
            </a:pPr>
            <a:endParaRPr lang="en-US" sz="2400" dirty="0">
              <a:latin typeface="Century Schoolbook" panose="02040604050505020304" pitchFamily="18" charset="0"/>
            </a:endParaRPr>
          </a:p>
          <a:p>
            <a:pPr marL="457200" indent="-457200">
              <a:buFont typeface="Arial" panose="020B0604020202020204" pitchFamily="34" charset="0"/>
              <a:buChar char="•"/>
            </a:pPr>
            <a:r>
              <a:rPr lang="en-US" sz="2400" dirty="0">
                <a:latin typeface="Century Schoolbook" panose="02040604050505020304" pitchFamily="18" charset="0"/>
              </a:rPr>
              <a:t>She visited the sick and homeless daily, praying as she walked the streets.  </a:t>
            </a:r>
          </a:p>
          <a:p>
            <a:pPr marL="457200" indent="-457200">
              <a:buFont typeface="Arial" panose="020B0604020202020204" pitchFamily="34" charset="0"/>
              <a:buChar char="•"/>
            </a:pPr>
            <a:endParaRPr lang="en-US" sz="2400" dirty="0">
              <a:latin typeface="Century Schoolbook" panose="02040604050505020304" pitchFamily="18" charset="0"/>
            </a:endParaRPr>
          </a:p>
          <a:p>
            <a:pPr marL="457200" indent="-457200">
              <a:buFont typeface="Arial" panose="020B0604020202020204" pitchFamily="34" charset="0"/>
              <a:buChar char="•"/>
            </a:pPr>
            <a:r>
              <a:rPr lang="en-US" sz="2400" dirty="0">
                <a:latin typeface="Century Schoolbook" panose="02040604050505020304" pitchFamily="18" charset="0"/>
              </a:rPr>
              <a:t>She even climbed the barricades during French Revolution, to rescue injured soldiers, no matter what side they fought on</a:t>
            </a:r>
            <a:r>
              <a:rPr lang="en-US" sz="2400" dirty="0">
                <a:latin typeface="+mj-lt"/>
              </a:rPr>
              <a:t>.</a:t>
            </a:r>
            <a:endParaRPr lang="en-GB" sz="2400" dirty="0">
              <a:latin typeface="+mj-lt"/>
            </a:endParaRPr>
          </a:p>
        </p:txBody>
      </p:sp>
      <p:pic>
        <p:nvPicPr>
          <p:cNvPr id="25" name="Picture 24" descr="A picture containing text&#10;&#10;Description automatically generated">
            <a:extLst>
              <a:ext uri="{FF2B5EF4-FFF2-40B4-BE49-F238E27FC236}">
                <a16:creationId xmlns:a16="http://schemas.microsoft.com/office/drawing/2014/main" id="{1B0FE55C-5D59-4DA6-92B7-94A5177D60ED}"/>
              </a:ext>
            </a:extLst>
          </p:cNvPr>
          <p:cNvPicPr>
            <a:picLocks noChangeAspect="1"/>
          </p:cNvPicPr>
          <p:nvPr/>
        </p:nvPicPr>
        <p:blipFill>
          <a:blip r:embed="rId2"/>
          <a:stretch>
            <a:fillRect/>
          </a:stretch>
        </p:blipFill>
        <p:spPr>
          <a:xfrm>
            <a:off x="5166775" y="4156325"/>
            <a:ext cx="4145288" cy="2503865"/>
          </a:xfrm>
          <a:prstGeom prst="rect">
            <a:avLst/>
          </a:prstGeom>
        </p:spPr>
      </p:pic>
      <p:pic>
        <p:nvPicPr>
          <p:cNvPr id="33" name="Picture 32" descr="A picture containing text, arch&#10;&#10;Description automatically generated">
            <a:extLst>
              <a:ext uri="{FF2B5EF4-FFF2-40B4-BE49-F238E27FC236}">
                <a16:creationId xmlns:a16="http://schemas.microsoft.com/office/drawing/2014/main" id="{966B0617-E84D-414E-BA87-E421B80E5FFA}"/>
              </a:ext>
            </a:extLst>
          </p:cNvPr>
          <p:cNvPicPr>
            <a:picLocks noChangeAspect="1"/>
          </p:cNvPicPr>
          <p:nvPr/>
        </p:nvPicPr>
        <p:blipFill>
          <a:blip r:embed="rId3"/>
          <a:stretch>
            <a:fillRect/>
          </a:stretch>
        </p:blipFill>
        <p:spPr>
          <a:xfrm>
            <a:off x="9504970" y="1255643"/>
            <a:ext cx="2533338" cy="3965224"/>
          </a:xfrm>
          <a:prstGeom prst="rect">
            <a:avLst/>
          </a:prstGeom>
        </p:spPr>
      </p:pic>
      <p:pic>
        <p:nvPicPr>
          <p:cNvPr id="4" name="Picture 3" descr="A picture containing text, old&#10;&#10;Description automatically generated">
            <a:extLst>
              <a:ext uri="{FF2B5EF4-FFF2-40B4-BE49-F238E27FC236}">
                <a16:creationId xmlns:a16="http://schemas.microsoft.com/office/drawing/2014/main" id="{991E841D-7F4D-4F4E-A02F-1D4CA48FFFA3}"/>
              </a:ext>
            </a:extLst>
          </p:cNvPr>
          <p:cNvPicPr>
            <a:picLocks noChangeAspect="1"/>
          </p:cNvPicPr>
          <p:nvPr/>
        </p:nvPicPr>
        <p:blipFill>
          <a:blip r:embed="rId4"/>
          <a:stretch>
            <a:fillRect/>
          </a:stretch>
        </p:blipFill>
        <p:spPr>
          <a:xfrm>
            <a:off x="5487362" y="350634"/>
            <a:ext cx="3504114" cy="3239268"/>
          </a:xfrm>
          <a:prstGeom prst="rect">
            <a:avLst/>
          </a:prstGeom>
        </p:spPr>
      </p:pic>
    </p:spTree>
    <p:extLst>
      <p:ext uri="{BB962C8B-B14F-4D97-AF65-F5344CB8AC3E}">
        <p14:creationId xmlns:p14="http://schemas.microsoft.com/office/powerpoint/2010/main" val="149470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1180F5-79DC-4E96-8AFF-EC8BA6D47A52}"/>
              </a:ext>
            </a:extLst>
          </p:cNvPr>
          <p:cNvSpPr>
            <a:spLocks noGrp="1"/>
          </p:cNvSpPr>
          <p:nvPr>
            <p:ph type="title"/>
          </p:nvPr>
        </p:nvSpPr>
        <p:spPr>
          <a:xfrm>
            <a:off x="114886" y="0"/>
            <a:ext cx="4489664" cy="1427727"/>
          </a:xfrm>
        </p:spPr>
        <p:txBody>
          <a:bodyPr>
            <a:normAutofit/>
          </a:bodyPr>
          <a:lstStyle/>
          <a:p>
            <a:r>
              <a:rPr lang="en-US" dirty="0"/>
              <a:t>The Society of St Vincent de Paul</a:t>
            </a:r>
          </a:p>
        </p:txBody>
      </p:sp>
      <p:sp>
        <p:nvSpPr>
          <p:cNvPr id="5" name="Slide Number Placeholder 4">
            <a:extLst>
              <a:ext uri="{FF2B5EF4-FFF2-40B4-BE49-F238E27FC236}">
                <a16:creationId xmlns:a16="http://schemas.microsoft.com/office/drawing/2014/main" id="{AA6CF14E-EA95-4D05-AAEB-33ADC9DD0B8A}"/>
              </a:ext>
            </a:extLst>
          </p:cNvPr>
          <p:cNvSpPr>
            <a:spLocks noGrp="1"/>
          </p:cNvSpPr>
          <p:nvPr>
            <p:ph type="sldNum" sz="quarter" idx="12"/>
          </p:nvPr>
        </p:nvSpPr>
        <p:spPr/>
        <p:txBody>
          <a:bodyPr anchor="ctr">
            <a:normAutofit/>
          </a:bodyPr>
          <a:lstStyle/>
          <a:p>
            <a:pPr>
              <a:spcAft>
                <a:spcPts val="600"/>
              </a:spcAft>
            </a:pPr>
            <a:fld id="{13D2E340-0663-474B-992C-9192B5C45E57}" type="slidenum">
              <a:rPr lang="en-US" noProof="0" smtClean="0"/>
              <a:pPr>
                <a:spcAft>
                  <a:spcPts val="600"/>
                </a:spcAft>
              </a:pPr>
              <a:t>8</a:t>
            </a:fld>
            <a:endParaRPr lang="en-US" noProof="0"/>
          </a:p>
        </p:txBody>
      </p:sp>
      <p:sp>
        <p:nvSpPr>
          <p:cNvPr id="11" name="Text Placeholder 3">
            <a:extLst>
              <a:ext uri="{FF2B5EF4-FFF2-40B4-BE49-F238E27FC236}">
                <a16:creationId xmlns:a16="http://schemas.microsoft.com/office/drawing/2014/main" id="{3FC8C975-993C-4722-B733-F15E28D95AB1}"/>
              </a:ext>
            </a:extLst>
          </p:cNvPr>
          <p:cNvSpPr>
            <a:spLocks noGrp="1"/>
          </p:cNvSpPr>
          <p:nvPr>
            <p:ph type="body" sz="quarter" idx="13"/>
          </p:nvPr>
        </p:nvSpPr>
        <p:spPr>
          <a:xfrm>
            <a:off x="114886" y="1427727"/>
            <a:ext cx="4710331" cy="5316888"/>
          </a:xfrm>
        </p:spPr>
        <p:txBody>
          <a:bodyPr>
            <a:noAutofit/>
          </a:bodyPr>
          <a:lstStyle/>
          <a:p>
            <a:pPr marL="342900" indent="-342900">
              <a:buFont typeface="Arial" panose="020B0604020202020204" pitchFamily="34" charset="0"/>
              <a:buChar char="•"/>
            </a:pPr>
            <a:r>
              <a:rPr lang="en-US" sz="2400" dirty="0">
                <a:latin typeface="Century Schoolbook" panose="02040604050505020304" pitchFamily="18" charset="0"/>
              </a:rPr>
              <a:t>Sr Rosalie was the natural choice for Frederic Ozanam to call on for help with his new charity group.</a:t>
            </a:r>
          </a:p>
          <a:p>
            <a:r>
              <a:rPr lang="en-US" sz="2400" dirty="0">
                <a:latin typeface="Century Schoolbook" panose="02040604050505020304" pitchFamily="18" charset="0"/>
              </a:rPr>
              <a:t> </a:t>
            </a:r>
          </a:p>
          <a:p>
            <a:pPr marL="342900" indent="-342900">
              <a:buFont typeface="Arial" panose="020B0604020202020204" pitchFamily="34" charset="0"/>
              <a:buChar char="•"/>
            </a:pPr>
            <a:r>
              <a:rPr lang="en-US" sz="2400" dirty="0">
                <a:latin typeface="Century Schoolbook" panose="02040604050505020304" pitchFamily="18" charset="0"/>
              </a:rPr>
              <a:t>Despite being very busy herself, Sr Rosalie welcomed him, teaching him where to find the poor. She willingly shared her experience of how best to help them. </a:t>
            </a:r>
          </a:p>
        </p:txBody>
      </p:sp>
      <p:pic>
        <p:nvPicPr>
          <p:cNvPr id="12" name="Picture Placeholder 17" descr="A close - up of a card&#10;&#10;Description automatically generated with low confidence">
            <a:extLst>
              <a:ext uri="{FF2B5EF4-FFF2-40B4-BE49-F238E27FC236}">
                <a16:creationId xmlns:a16="http://schemas.microsoft.com/office/drawing/2014/main" id="{62D9300F-9362-44F2-B2BD-15BFFE9558FC}"/>
              </a:ext>
            </a:extLst>
          </p:cNvPr>
          <p:cNvPicPr>
            <a:picLocks noChangeAspect="1"/>
          </p:cNvPicPr>
          <p:nvPr/>
        </p:nvPicPr>
        <p:blipFill>
          <a:blip r:embed="rId2"/>
          <a:srcRect l="5653" r="5653"/>
          <a:stretch>
            <a:fillRect/>
          </a:stretch>
        </p:blipFill>
        <p:spPr>
          <a:xfrm>
            <a:off x="5297487" y="1245384"/>
            <a:ext cx="6280223" cy="5316888"/>
          </a:xfrm>
          <a:prstGeom prst="rect">
            <a:avLst/>
          </a:prstGeom>
          <a:solidFill>
            <a:schemeClr val="bg1"/>
          </a:solidFill>
        </p:spPr>
      </p:pic>
    </p:spTree>
    <p:extLst>
      <p:ext uri="{BB962C8B-B14F-4D97-AF65-F5344CB8AC3E}">
        <p14:creationId xmlns:p14="http://schemas.microsoft.com/office/powerpoint/2010/main" val="419463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7DD42-DDC4-47D5-801A-7664886CB702}"/>
              </a:ext>
            </a:extLst>
          </p:cNvPr>
          <p:cNvSpPr txBox="1"/>
          <p:nvPr/>
        </p:nvSpPr>
        <p:spPr>
          <a:xfrm>
            <a:off x="762000" y="559678"/>
            <a:ext cx="3833906" cy="2221622"/>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5000" b="0" i="1" kern="1200" baseline="0" dirty="0">
                <a:solidFill>
                  <a:schemeClr val="tx1">
                    <a:lumMod val="85000"/>
                    <a:lumOff val="15000"/>
                  </a:schemeClr>
                </a:solidFill>
                <a:latin typeface="+mj-lt"/>
                <a:ea typeface="+mj-ea"/>
                <a:cs typeface="+mj-cs"/>
              </a:rPr>
              <a:t>Paupers, Princes and Emperors</a:t>
            </a:r>
          </a:p>
        </p:txBody>
      </p:sp>
      <p:pic>
        <p:nvPicPr>
          <p:cNvPr id="6" name="Picture 5" descr="A picture containing text, person&#10;&#10;Description automatically generated">
            <a:extLst>
              <a:ext uri="{FF2B5EF4-FFF2-40B4-BE49-F238E27FC236}">
                <a16:creationId xmlns:a16="http://schemas.microsoft.com/office/drawing/2014/main" id="{1B28CF6B-4AFC-4FDA-898C-17E626DF8F4C}"/>
              </a:ext>
            </a:extLst>
          </p:cNvPr>
          <p:cNvPicPr>
            <a:picLocks noChangeAspect="1"/>
          </p:cNvPicPr>
          <p:nvPr/>
        </p:nvPicPr>
        <p:blipFill rotWithShape="1">
          <a:blip r:embed="rId2"/>
          <a:srcRect l="5451" r="-1" b="-1"/>
          <a:stretch/>
        </p:blipFill>
        <p:spPr>
          <a:xfrm>
            <a:off x="5224798" y="270449"/>
            <a:ext cx="2837413" cy="3940851"/>
          </a:xfrm>
          <a:prstGeom prst="rect">
            <a:avLst/>
          </a:prstGeom>
          <a:noFill/>
        </p:spPr>
      </p:pic>
      <p:sp>
        <p:nvSpPr>
          <p:cNvPr id="2" name="Slide Number Placeholder 1">
            <a:extLst>
              <a:ext uri="{FF2B5EF4-FFF2-40B4-BE49-F238E27FC236}">
                <a16:creationId xmlns:a16="http://schemas.microsoft.com/office/drawing/2014/main" id="{08FF42A1-8281-49DB-BDC3-03488229C1F7}"/>
              </a:ext>
            </a:extLst>
          </p:cNvPr>
          <p:cNvSpPr>
            <a:spLocks noGrp="1"/>
          </p:cNvSpPr>
          <p:nvPr>
            <p:ph type="sldNum" sz="quarter" idx="12"/>
          </p:nvPr>
        </p:nvSpPr>
        <p:spPr/>
        <p:txBody>
          <a:bodyPr vert="horz" lIns="91440" tIns="45720" rIns="91440" bIns="45720" rtlCol="0" anchor="ctr">
            <a:normAutofit/>
          </a:bodyPr>
          <a:lstStyle/>
          <a:p>
            <a:pPr>
              <a:spcAft>
                <a:spcPts val="600"/>
              </a:spcAft>
            </a:pPr>
            <a:fld id="{13D2E340-0663-474B-992C-9192B5C45E57}" type="slidenum">
              <a:rPr lang="en-US" smtClean="0"/>
              <a:pPr>
                <a:spcAft>
                  <a:spcPts val="600"/>
                </a:spcAft>
              </a:pPr>
              <a:t>9</a:t>
            </a:fld>
            <a:endParaRPr lang="en-US"/>
          </a:p>
        </p:txBody>
      </p:sp>
      <p:sp>
        <p:nvSpPr>
          <p:cNvPr id="4" name="TextBox 3">
            <a:extLst>
              <a:ext uri="{FF2B5EF4-FFF2-40B4-BE49-F238E27FC236}">
                <a16:creationId xmlns:a16="http://schemas.microsoft.com/office/drawing/2014/main" id="{FE47E06F-EC81-4B81-A23D-AC20F62EB1FA}"/>
              </a:ext>
            </a:extLst>
          </p:cNvPr>
          <p:cNvSpPr txBox="1"/>
          <p:nvPr/>
        </p:nvSpPr>
        <p:spPr>
          <a:xfrm>
            <a:off x="506506" y="3100489"/>
            <a:ext cx="4089400" cy="2221622"/>
          </a:xfrm>
          <a:prstGeom prst="rect">
            <a:avLst/>
          </a:prstGeom>
        </p:spPr>
        <p:txBody>
          <a:bodyPr vert="horz" lIns="91440" tIns="45720" rIns="91440" bIns="45720" rtlCol="0">
            <a:normAutofit lnSpcReduction="10000"/>
          </a:bodyPr>
          <a:lstStyle/>
          <a:p>
            <a:pPr algn="r" defTabSz="914400">
              <a:lnSpc>
                <a:spcPct val="102000"/>
              </a:lnSpc>
              <a:spcBef>
                <a:spcPts val="900"/>
              </a:spcBef>
            </a:pPr>
            <a:r>
              <a:rPr lang="en-US" sz="2000" kern="1200" baseline="0" dirty="0">
                <a:solidFill>
                  <a:schemeClr val="tx1">
                    <a:lumMod val="85000"/>
                    <a:lumOff val="15000"/>
                  </a:schemeClr>
                </a:solidFill>
                <a:latin typeface="+mj-lt"/>
                <a:ea typeface="+mn-ea"/>
                <a:cs typeface="+mn-cs"/>
              </a:rPr>
              <a:t>Sr Rosalie’s reputation spread throughout the city and the country. She had many friends among the rich and they often came to visit her and donate money to her work with the poor</a:t>
            </a:r>
            <a:r>
              <a:rPr lang="en-US" sz="1900" dirty="0">
                <a:solidFill>
                  <a:schemeClr val="tx1">
                    <a:lumMod val="85000"/>
                    <a:lumOff val="15000"/>
                  </a:schemeClr>
                </a:solidFill>
              </a:rPr>
              <a:t>.</a:t>
            </a:r>
            <a:r>
              <a:rPr lang="en-US" sz="1900" kern="1200" baseline="0" dirty="0">
                <a:solidFill>
                  <a:schemeClr val="tx1">
                    <a:lumMod val="85000"/>
                    <a:lumOff val="15000"/>
                  </a:schemeClr>
                </a:solidFill>
                <a:latin typeface="+mn-lt"/>
                <a:ea typeface="+mn-ea"/>
                <a:cs typeface="+mn-cs"/>
              </a:rPr>
              <a:t> </a:t>
            </a:r>
          </a:p>
        </p:txBody>
      </p:sp>
      <p:pic>
        <p:nvPicPr>
          <p:cNvPr id="8" name="Picture 7" descr="A picture containing accessory&#10;&#10;Description automatically generated">
            <a:extLst>
              <a:ext uri="{FF2B5EF4-FFF2-40B4-BE49-F238E27FC236}">
                <a16:creationId xmlns:a16="http://schemas.microsoft.com/office/drawing/2014/main" id="{39D6B119-430E-425B-9D3F-5880FAD0AC5E}"/>
              </a:ext>
            </a:extLst>
          </p:cNvPr>
          <p:cNvPicPr>
            <a:picLocks noChangeAspect="1"/>
          </p:cNvPicPr>
          <p:nvPr/>
        </p:nvPicPr>
        <p:blipFill>
          <a:blip r:embed="rId3"/>
          <a:stretch>
            <a:fillRect/>
          </a:stretch>
        </p:blipFill>
        <p:spPr>
          <a:xfrm>
            <a:off x="8691103" y="3074783"/>
            <a:ext cx="2837413" cy="3783217"/>
          </a:xfrm>
          <a:prstGeom prst="rect">
            <a:avLst/>
          </a:prstGeom>
        </p:spPr>
      </p:pic>
      <p:sp>
        <p:nvSpPr>
          <p:cNvPr id="9" name="TextBox 8">
            <a:extLst>
              <a:ext uri="{FF2B5EF4-FFF2-40B4-BE49-F238E27FC236}">
                <a16:creationId xmlns:a16="http://schemas.microsoft.com/office/drawing/2014/main" id="{D5615360-FA73-4AC0-9FD2-76461CEA5EB2}"/>
              </a:ext>
            </a:extLst>
          </p:cNvPr>
          <p:cNvSpPr txBox="1"/>
          <p:nvPr/>
        </p:nvSpPr>
        <p:spPr>
          <a:xfrm>
            <a:off x="7998542" y="842308"/>
            <a:ext cx="3092908" cy="1938992"/>
          </a:xfrm>
          <a:prstGeom prst="rect">
            <a:avLst/>
          </a:prstGeom>
          <a:noFill/>
        </p:spPr>
        <p:txBody>
          <a:bodyPr wrap="square" rtlCol="0">
            <a:spAutoFit/>
          </a:bodyPr>
          <a:lstStyle/>
          <a:p>
            <a:pPr marL="342900" indent="-342900">
              <a:buFont typeface="Arial" panose="020B0604020202020204" pitchFamily="34" charset="0"/>
              <a:buChar char="•"/>
            </a:pPr>
            <a:r>
              <a:rPr lang="en-US" sz="2000" kern="1200" baseline="0" dirty="0">
                <a:solidFill>
                  <a:schemeClr val="tx1">
                    <a:lumMod val="85000"/>
                    <a:lumOff val="15000"/>
                  </a:schemeClr>
                </a:solidFill>
                <a:latin typeface="+mj-lt"/>
                <a:ea typeface="+mn-ea"/>
                <a:cs typeface="+mn-cs"/>
              </a:rPr>
              <a:t>Among her most famous supporters were Emperor Napoleon III and his wife and the ambassador for Spain</a:t>
            </a:r>
            <a:endParaRPr lang="en-GB" sz="2000" dirty="0"/>
          </a:p>
        </p:txBody>
      </p:sp>
      <p:sp>
        <p:nvSpPr>
          <p:cNvPr id="10" name="TextBox 9">
            <a:extLst>
              <a:ext uri="{FF2B5EF4-FFF2-40B4-BE49-F238E27FC236}">
                <a16:creationId xmlns:a16="http://schemas.microsoft.com/office/drawing/2014/main" id="{1F920A3A-BC68-403F-807F-52413D6982BF}"/>
              </a:ext>
            </a:extLst>
          </p:cNvPr>
          <p:cNvSpPr txBox="1"/>
          <p:nvPr/>
        </p:nvSpPr>
        <p:spPr>
          <a:xfrm>
            <a:off x="5539244" y="4450522"/>
            <a:ext cx="2837413" cy="2246769"/>
          </a:xfrm>
          <a:prstGeom prst="rect">
            <a:avLst/>
          </a:prstGeom>
          <a:noFill/>
        </p:spPr>
        <p:txBody>
          <a:bodyPr wrap="square" rtlCol="0">
            <a:spAutoFit/>
          </a:bodyPr>
          <a:lstStyle/>
          <a:p>
            <a:pPr marL="342900" indent="-342900">
              <a:buFont typeface="Arial" panose="020B0604020202020204" pitchFamily="34" charset="0"/>
              <a:buChar char="•"/>
            </a:pPr>
            <a:r>
              <a:rPr lang="en-US" sz="2000" kern="1200" baseline="0" dirty="0">
                <a:solidFill>
                  <a:schemeClr val="tx1">
                    <a:lumMod val="85000"/>
                    <a:lumOff val="15000"/>
                  </a:schemeClr>
                </a:solidFill>
                <a:latin typeface="+mj-lt"/>
                <a:ea typeface="+mn-ea"/>
                <a:cs typeface="+mn-cs"/>
              </a:rPr>
              <a:t>Napoleon awarded Rosalie the Cross of the Legion of Honour which she reluctantly accepted.</a:t>
            </a:r>
            <a:endParaRPr lang="en-GB" sz="2000" dirty="0"/>
          </a:p>
        </p:txBody>
      </p:sp>
    </p:spTree>
    <p:extLst>
      <p:ext uri="{BB962C8B-B14F-4D97-AF65-F5344CB8AC3E}">
        <p14:creationId xmlns:p14="http://schemas.microsoft.com/office/powerpoint/2010/main" val="3489030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2.xml><?xml version="1.0" encoding="utf-8"?>
<ds:datastoreItem xmlns:ds="http://schemas.openxmlformats.org/officeDocument/2006/customXml" ds:itemID="{6DB4AFBF-E012-4607-B95C-D9E661912AC6}">
  <ds:schemaRefs>
    <ds:schemaRef ds:uri="http://purl.org/dc/elements/1.1/"/>
    <ds:schemaRef ds:uri="http://purl.org/dc/dcmitype/"/>
    <ds:schemaRef ds:uri="16c05727-aa75-4e4a-9b5f-8a80a1165891"/>
    <ds:schemaRef ds:uri="http://schemas.microsoft.com/office/2006/metadata/properties"/>
    <ds:schemaRef ds:uri="http://schemas.microsoft.com/office/2006/documentManagement/types"/>
    <ds:schemaRef ds:uri="71af3243-3dd4-4a8d-8c0d-dd76da1f02a5"/>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547</TotalTime>
  <Words>766</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Century Schoolbook</vt:lpstr>
      <vt:lpstr>Wingdings 3</vt:lpstr>
      <vt:lpstr>Ion</vt:lpstr>
      <vt:lpstr>Feast Of           Blessed  Rosalie Rendu 7th February</vt:lpstr>
      <vt:lpstr>PowerPoint Presentation</vt:lpstr>
      <vt:lpstr>Early Life</vt:lpstr>
      <vt:lpstr>PowerPoint Presentation</vt:lpstr>
      <vt:lpstr>PowerPoint Presentation</vt:lpstr>
      <vt:lpstr>PowerPoint Presentation</vt:lpstr>
      <vt:lpstr>Rosalie In Paris  </vt:lpstr>
      <vt:lpstr>The Society of St Vincent de Paul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Feast Of           Blessed  Rosalie Rendu 7th February</dc:title>
  <dc:creator>Pauline Bonnar</dc:creator>
  <cp:lastModifiedBy>Pauline Bonnar</cp:lastModifiedBy>
  <cp:revision>46</cp:revision>
  <dcterms:created xsi:type="dcterms:W3CDTF">2021-01-28T16:42:06Z</dcterms:created>
  <dcterms:modified xsi:type="dcterms:W3CDTF">2021-02-04T12:01:32Z</dcterms:modified>
</cp:coreProperties>
</file>