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1"/>
  </p:notesMasterIdLst>
  <p:handoutMasterIdLst>
    <p:handoutMasterId r:id="rId32"/>
  </p:handoutMasterIdLst>
  <p:sldIdLst>
    <p:sldId id="257" r:id="rId3"/>
    <p:sldId id="258" r:id="rId4"/>
    <p:sldId id="276" r:id="rId5"/>
    <p:sldId id="277" r:id="rId6"/>
    <p:sldId id="275" r:id="rId7"/>
    <p:sldId id="278" r:id="rId8"/>
    <p:sldId id="279" r:id="rId9"/>
    <p:sldId id="295" r:id="rId10"/>
    <p:sldId id="286" r:id="rId11"/>
    <p:sldId id="285" r:id="rId12"/>
    <p:sldId id="287" r:id="rId13"/>
    <p:sldId id="298" r:id="rId14"/>
    <p:sldId id="307" r:id="rId15"/>
    <p:sldId id="300" r:id="rId16"/>
    <p:sldId id="281" r:id="rId17"/>
    <p:sldId id="302" r:id="rId18"/>
    <p:sldId id="309" r:id="rId19"/>
    <p:sldId id="303" r:id="rId20"/>
    <p:sldId id="304" r:id="rId21"/>
    <p:sldId id="305" r:id="rId22"/>
    <p:sldId id="306" r:id="rId23"/>
    <p:sldId id="310" r:id="rId24"/>
    <p:sldId id="311" r:id="rId25"/>
    <p:sldId id="312" r:id="rId26"/>
    <p:sldId id="313" r:id="rId27"/>
    <p:sldId id="299" r:id="rId28"/>
    <p:sldId id="280" r:id="rId29"/>
    <p:sldId id="274" r:id="rId3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1" d="100"/>
          <a:sy n="71" d="100"/>
        </p:scale>
        <p:origin x="78" y="144"/>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84" d="100"/>
          <a:sy n="84" d="100"/>
        </p:scale>
        <p:origin x="100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i="0" u="none" strike="noStrike" baseline="0">
                <a:solidFill>
                  <a:srgbClr val="000000"/>
                </a:solidFill>
                <a:latin typeface="Arial"/>
                <a:ea typeface="Arial"/>
                <a:cs typeface="Arial"/>
              </a:defRPr>
            </a:pPr>
            <a:r>
              <a:rPr lang="fr-FR" sz="2400" b="1" i="0" u="none" strike="noStrike" baseline="0" dirty="0">
                <a:solidFill>
                  <a:srgbClr val="000000"/>
                </a:solidFill>
                <a:latin typeface="Arial"/>
                <a:cs typeface="Arial"/>
              </a:rPr>
              <a:t>Evolution of CIAD  </a:t>
            </a:r>
            <a:r>
              <a:rPr lang="fr-FR" sz="2400" b="1" i="0" u="none" strike="noStrike" baseline="0" dirty="0" smtClean="0">
                <a:solidFill>
                  <a:srgbClr val="000000"/>
                </a:solidFill>
                <a:latin typeface="Arial"/>
                <a:cs typeface="Arial"/>
              </a:rPr>
              <a:t>Grants</a:t>
            </a:r>
          </a:p>
          <a:p>
            <a:pPr>
              <a:defRPr sz="1200" b="0" i="0" u="none" strike="noStrike" baseline="0">
                <a:solidFill>
                  <a:srgbClr val="000000"/>
                </a:solidFill>
                <a:latin typeface="Arial"/>
                <a:ea typeface="Arial"/>
                <a:cs typeface="Arial"/>
              </a:defRPr>
            </a:pPr>
            <a:r>
              <a:rPr lang="fr-FR" sz="2400" b="1" i="0" u="none" strike="noStrike" baseline="0" dirty="0" smtClean="0">
                <a:solidFill>
                  <a:srgbClr val="000000"/>
                </a:solidFill>
                <a:latin typeface="Arial"/>
                <a:cs typeface="Arial"/>
              </a:rPr>
              <a:t>2010 to Sept </a:t>
            </a:r>
            <a:r>
              <a:rPr lang="fr-FR" sz="2400" b="1" i="0" u="none" strike="noStrike" baseline="0" dirty="0">
                <a:solidFill>
                  <a:srgbClr val="000000"/>
                </a:solidFill>
                <a:latin typeface="Arial"/>
                <a:cs typeface="Arial"/>
              </a:rPr>
              <a:t>2015</a:t>
            </a:r>
          </a:p>
          <a:p>
            <a:pPr>
              <a:defRPr sz="1200" b="0" i="0" u="none" strike="noStrike" baseline="0">
                <a:solidFill>
                  <a:srgbClr val="000000"/>
                </a:solidFill>
                <a:latin typeface="Arial"/>
                <a:ea typeface="Arial"/>
                <a:cs typeface="Arial"/>
              </a:defRPr>
            </a:pPr>
            <a:endParaRPr lang="fr-FR" sz="1450" b="1" i="0" u="none" strike="noStrike" baseline="0" dirty="0">
              <a:solidFill>
                <a:srgbClr val="000000"/>
              </a:solidFill>
              <a:latin typeface="Arial"/>
              <a:cs typeface="Arial"/>
            </a:endParaRPr>
          </a:p>
          <a:p>
            <a:pPr>
              <a:defRPr sz="1200" b="0" i="0" u="none" strike="noStrike" baseline="0">
                <a:solidFill>
                  <a:srgbClr val="000000"/>
                </a:solidFill>
                <a:latin typeface="Arial"/>
                <a:ea typeface="Arial"/>
                <a:cs typeface="Arial"/>
              </a:defRPr>
            </a:pPr>
            <a:endParaRPr lang="fr-FR" sz="1450" b="1" i="0" u="none" strike="noStrike" baseline="0" dirty="0">
              <a:solidFill>
                <a:srgbClr val="000000"/>
              </a:solidFill>
              <a:latin typeface="Arial"/>
              <a:cs typeface="Arial"/>
            </a:endParaRPr>
          </a:p>
          <a:p>
            <a:pPr>
              <a:defRPr sz="1200" b="0" i="0" u="none" strike="noStrike" baseline="0">
                <a:solidFill>
                  <a:srgbClr val="000000"/>
                </a:solidFill>
                <a:latin typeface="Arial"/>
                <a:ea typeface="Arial"/>
                <a:cs typeface="Arial"/>
              </a:defRPr>
            </a:pPr>
            <a:endParaRPr lang="fr-FR" sz="1450" b="1" i="0" u="none" strike="noStrike" baseline="0" dirty="0">
              <a:solidFill>
                <a:srgbClr val="000000"/>
              </a:solidFill>
              <a:latin typeface="Arial"/>
              <a:cs typeface="Arial"/>
            </a:endParaRPr>
          </a:p>
        </c:rich>
      </c:tx>
      <c:layout>
        <c:manualLayout>
          <c:xMode val="edge"/>
          <c:yMode val="edge"/>
          <c:x val="0.25297222626688026"/>
          <c:y val="0"/>
        </c:manualLayout>
      </c:layout>
      <c:overlay val="0"/>
      <c:spPr>
        <a:noFill/>
        <a:ln w="25400">
          <a:noFill/>
        </a:ln>
      </c:spPr>
    </c:title>
    <c:autoTitleDeleted val="0"/>
    <c:view3D>
      <c:rotX val="15"/>
      <c:hPercent val="55"/>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0.2629185935091447"/>
          <c:y val="0.16624384875121725"/>
          <c:w val="0.54958028294075212"/>
          <c:h val="0.6"/>
        </c:manualLayout>
      </c:layout>
      <c:bar3DChart>
        <c:barDir val="col"/>
        <c:grouping val="stacked"/>
        <c:varyColors val="0"/>
        <c:ser>
          <c:idx val="0"/>
          <c:order val="0"/>
          <c:tx>
            <c:v>Disasters</c:v>
          </c:tx>
          <c:spPr>
            <a:solidFill>
              <a:srgbClr val="9999FF"/>
            </a:solidFill>
            <a:ln w="12700">
              <a:solidFill>
                <a:srgbClr val="000000"/>
              </a:solidFill>
              <a:prstDash val="solid"/>
            </a:ln>
          </c:spPr>
          <c:invertIfNegative val="0"/>
          <c:cat>
            <c:strRef>
              <c:f>'en euros'!$H$5:$M$5</c:f>
              <c:strCache>
                <c:ptCount val="6"/>
                <c:pt idx="0">
                  <c:v>2010</c:v>
                </c:pt>
                <c:pt idx="1">
                  <c:v>2011</c:v>
                </c:pt>
                <c:pt idx="2">
                  <c:v>2012</c:v>
                </c:pt>
                <c:pt idx="3">
                  <c:v>2013</c:v>
                </c:pt>
                <c:pt idx="4">
                  <c:v>2014</c:v>
                </c:pt>
                <c:pt idx="5">
                  <c:v>2015 (Sept)</c:v>
                </c:pt>
              </c:strCache>
            </c:strRef>
          </c:cat>
          <c:val>
            <c:numRef>
              <c:f>'en euros'!$H$6:$M$6</c:f>
              <c:numCache>
                <c:formatCode>#,##0</c:formatCode>
                <c:ptCount val="6"/>
                <c:pt idx="0">
                  <c:v>461277</c:v>
                </c:pt>
                <c:pt idx="1">
                  <c:v>551967</c:v>
                </c:pt>
                <c:pt idx="2">
                  <c:v>388333</c:v>
                </c:pt>
                <c:pt idx="3">
                  <c:v>413837</c:v>
                </c:pt>
                <c:pt idx="4">
                  <c:v>656672</c:v>
                </c:pt>
                <c:pt idx="5">
                  <c:v>317475</c:v>
                </c:pt>
              </c:numCache>
            </c:numRef>
          </c:val>
        </c:ser>
        <c:ser>
          <c:idx val="1"/>
          <c:order val="1"/>
          <c:tx>
            <c:strRef>
              <c:f>'en euros'!$C$8</c:f>
              <c:strCache>
                <c:ptCount val="1"/>
                <c:pt idx="0">
                  <c:v>Projects</c:v>
                </c:pt>
              </c:strCache>
            </c:strRef>
          </c:tx>
          <c:spPr>
            <a:solidFill>
              <a:srgbClr val="993366"/>
            </a:solidFill>
            <a:ln w="12700">
              <a:solidFill>
                <a:srgbClr val="000000"/>
              </a:solidFill>
              <a:prstDash val="solid"/>
            </a:ln>
          </c:spPr>
          <c:invertIfNegative val="0"/>
          <c:cat>
            <c:strRef>
              <c:f>'en euros'!$H$5:$M$5</c:f>
              <c:strCache>
                <c:ptCount val="6"/>
                <c:pt idx="0">
                  <c:v>2010</c:v>
                </c:pt>
                <c:pt idx="1">
                  <c:v>2011</c:v>
                </c:pt>
                <c:pt idx="2">
                  <c:v>2012</c:v>
                </c:pt>
                <c:pt idx="3">
                  <c:v>2013</c:v>
                </c:pt>
                <c:pt idx="4">
                  <c:v>2014</c:v>
                </c:pt>
                <c:pt idx="5">
                  <c:v>2015 (Sept)</c:v>
                </c:pt>
              </c:strCache>
            </c:strRef>
          </c:cat>
          <c:val>
            <c:numRef>
              <c:f>'en euros'!$H$8:$M$8</c:f>
              <c:numCache>
                <c:formatCode>#,##0</c:formatCode>
                <c:ptCount val="6"/>
                <c:pt idx="0">
                  <c:v>166226</c:v>
                </c:pt>
                <c:pt idx="1">
                  <c:v>271244</c:v>
                </c:pt>
                <c:pt idx="2">
                  <c:v>196075</c:v>
                </c:pt>
                <c:pt idx="3">
                  <c:v>155303</c:v>
                </c:pt>
                <c:pt idx="4">
                  <c:v>60486</c:v>
                </c:pt>
                <c:pt idx="5">
                  <c:v>42430</c:v>
                </c:pt>
              </c:numCache>
            </c:numRef>
          </c:val>
        </c:ser>
        <c:dLbls>
          <c:showLegendKey val="0"/>
          <c:showVal val="0"/>
          <c:showCatName val="0"/>
          <c:showSerName val="0"/>
          <c:showPercent val="0"/>
          <c:showBubbleSize val="0"/>
        </c:dLbls>
        <c:gapWidth val="150"/>
        <c:shape val="box"/>
        <c:axId val="157477512"/>
        <c:axId val="158007928"/>
        <c:axId val="0"/>
      </c:bar3DChart>
      <c:catAx>
        <c:axId val="157477512"/>
        <c:scaling>
          <c:orientation val="minMax"/>
        </c:scaling>
        <c:delete val="0"/>
        <c:axPos val="b"/>
        <c:title>
          <c:tx>
            <c:rich>
              <a:bodyPr/>
              <a:lstStyle/>
              <a:p>
                <a:pPr>
                  <a:defRPr sz="1200" b="1" i="0" u="none" strike="noStrike" baseline="0">
                    <a:solidFill>
                      <a:srgbClr val="000000"/>
                    </a:solidFill>
                    <a:latin typeface="Arial"/>
                    <a:ea typeface="Arial"/>
                    <a:cs typeface="Arial"/>
                  </a:defRPr>
                </a:pPr>
                <a:r>
                  <a:rPr lang="fr-FR"/>
                  <a:t>Year</a:t>
                </a:r>
              </a:p>
            </c:rich>
          </c:tx>
          <c:layout>
            <c:manualLayout>
              <c:xMode val="edge"/>
              <c:yMode val="edge"/>
              <c:x val="0.37273357899963783"/>
              <c:y val="0.64657353314706634"/>
            </c:manualLayout>
          </c:layout>
          <c:overlay val="0"/>
          <c:spPr>
            <a:noFill/>
            <a:ln w="25400">
              <a:noFill/>
            </a:ln>
          </c:spPr>
        </c:title>
        <c:numFmt formatCode="General" sourceLinked="1"/>
        <c:majorTickMark val="out"/>
        <c:minorTickMark val="none"/>
        <c:tickLblPos val="low"/>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58007928"/>
        <c:crosses val="autoZero"/>
        <c:auto val="0"/>
        <c:lblAlgn val="ctr"/>
        <c:lblOffset val="100"/>
        <c:noMultiLvlLbl val="0"/>
      </c:catAx>
      <c:valAx>
        <c:axId val="158007928"/>
        <c:scaling>
          <c:orientation val="minMax"/>
        </c:scaling>
        <c:delete val="0"/>
        <c:axPos val="l"/>
        <c:majorGridlines>
          <c:spPr>
            <a:ln w="3175">
              <a:solidFill>
                <a:srgbClr val="000000"/>
              </a:solidFill>
              <a:prstDash val="solid"/>
            </a:ln>
          </c:spPr>
        </c:majorGridlines>
        <c:title>
          <c:tx>
            <c:rich>
              <a:bodyPr rot="0" vert="horz"/>
              <a:lstStyle/>
              <a:p>
                <a:pPr algn="ctr">
                  <a:defRPr sz="1200" b="1" i="0" u="none" strike="noStrike" baseline="0">
                    <a:solidFill>
                      <a:srgbClr val="000000"/>
                    </a:solidFill>
                    <a:latin typeface="Arial"/>
                    <a:ea typeface="Arial"/>
                    <a:cs typeface="Arial"/>
                  </a:defRPr>
                </a:pPr>
                <a:r>
                  <a:rPr lang="fr-FR"/>
                  <a:t>Amounts (€)
</a:t>
                </a:r>
              </a:p>
            </c:rich>
          </c:tx>
          <c:layout>
            <c:manualLayout>
              <c:xMode val="edge"/>
              <c:yMode val="edge"/>
              <c:x val="1.719156371456413E-2"/>
              <c:y val="0.17559517963480373"/>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57477512"/>
        <c:crosses val="autoZero"/>
        <c:crossBetween val="between"/>
      </c:valAx>
      <c:spPr>
        <a:noFill/>
        <a:ln w="25400">
          <a:noFill/>
        </a:ln>
      </c:spPr>
    </c:plotArea>
    <c:legend>
      <c:legendPos val="r"/>
      <c:layout>
        <c:manualLayout>
          <c:xMode val="edge"/>
          <c:yMode val="edge"/>
          <c:x val="0.79906199225096852"/>
          <c:y val="0.74282069810882123"/>
          <c:w val="0.16786923682903787"/>
          <c:h val="0.25717923969181267"/>
        </c:manualLayout>
      </c:layout>
      <c:overlay val="0"/>
      <c:spPr>
        <a:solidFill>
          <a:srgbClr val="FFFFFF"/>
        </a:solidFill>
        <a:ln w="3175">
          <a:solidFill>
            <a:srgbClr val="000000"/>
          </a:solidFill>
          <a:prstDash val="solid"/>
        </a:ln>
      </c:spPr>
      <c:txPr>
        <a:bodyPr/>
        <a:lstStyle/>
        <a:p>
          <a:pPr>
            <a:defRPr sz="1010" b="0" i="0" u="none" strike="noStrike" baseline="0">
              <a:solidFill>
                <a:srgbClr val="000000"/>
              </a:solidFill>
              <a:latin typeface="Arial"/>
              <a:ea typeface="Arial"/>
              <a:cs typeface="Arial"/>
            </a:defRPr>
          </a:pPr>
          <a:endParaRPr lang="en-US"/>
        </a:p>
      </c:txPr>
    </c:legend>
    <c:plotVisOnly val="1"/>
    <c:dispBlanksAs val="gap"/>
    <c:showDLblsOverMax val="0"/>
  </c:chart>
  <c:spPr>
    <a:noFill/>
    <a:ln w="3175">
      <a:no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GD&amp;S</c:v>
          </c:tx>
          <c:marker>
            <c:symbol val="none"/>
          </c:marker>
          <c:cat>
            <c:strRef>
              <c:f>'In Euros'!$B$7:$B$11</c:f>
              <c:strCache>
                <c:ptCount val="5"/>
                <c:pt idx="0">
                  <c:v>Dec 2010</c:v>
                </c:pt>
                <c:pt idx="1">
                  <c:v>Dec 2011</c:v>
                </c:pt>
                <c:pt idx="2">
                  <c:v>Dec 2012</c:v>
                </c:pt>
                <c:pt idx="3">
                  <c:v>Dec 2013</c:v>
                </c:pt>
                <c:pt idx="4">
                  <c:v>Jul. 2014</c:v>
                </c:pt>
              </c:strCache>
            </c:strRef>
          </c:cat>
          <c:val>
            <c:numRef>
              <c:f>'in Dollars'!$C$7:$C$11</c:f>
              <c:numCache>
                <c:formatCode>#,##0_ ;[Red]\-#,##0\ </c:formatCode>
                <c:ptCount val="5"/>
                <c:pt idx="0">
                  <c:v>1054415</c:v>
                </c:pt>
                <c:pt idx="1">
                  <c:v>1021518</c:v>
                </c:pt>
                <c:pt idx="2">
                  <c:v>629020</c:v>
                </c:pt>
                <c:pt idx="3">
                  <c:v>248888</c:v>
                </c:pt>
                <c:pt idx="4">
                  <c:v>-42295</c:v>
                </c:pt>
              </c:numCache>
            </c:numRef>
          </c:val>
          <c:smooth val="0"/>
        </c:ser>
        <c:ser>
          <c:idx val="1"/>
          <c:order val="1"/>
          <c:tx>
            <c:strRef>
              <c:f>'In Euros'!$D$6</c:f>
              <c:strCache>
                <c:ptCount val="1"/>
                <c:pt idx="0">
                  <c:v>Afr Solid</c:v>
                </c:pt>
              </c:strCache>
            </c:strRef>
          </c:tx>
          <c:marker>
            <c:symbol val="none"/>
          </c:marker>
          <c:val>
            <c:numRef>
              <c:f>'in Dollars'!$D$7:$D$11</c:f>
              <c:numCache>
                <c:formatCode>#,##0_ ;[Red]\-#,##0\ </c:formatCode>
                <c:ptCount val="5"/>
                <c:pt idx="0">
                  <c:v>139708</c:v>
                </c:pt>
                <c:pt idx="1">
                  <c:v>91845</c:v>
                </c:pt>
                <c:pt idx="2">
                  <c:v>80517</c:v>
                </c:pt>
                <c:pt idx="3">
                  <c:v>78086</c:v>
                </c:pt>
                <c:pt idx="4">
                  <c:v>4355</c:v>
                </c:pt>
              </c:numCache>
            </c:numRef>
          </c:val>
          <c:smooth val="0"/>
        </c:ser>
        <c:ser>
          <c:idx val="2"/>
          <c:order val="2"/>
          <c:tx>
            <c:strRef>
              <c:f>'In Euros'!$E$6</c:f>
              <c:strCache>
                <c:ptCount val="1"/>
                <c:pt idx="0">
                  <c:v>Asian Disaster</c:v>
                </c:pt>
              </c:strCache>
            </c:strRef>
          </c:tx>
          <c:marker>
            <c:symbol val="none"/>
          </c:marker>
          <c:val>
            <c:numRef>
              <c:f>'in Dollars'!$E$7:$E$11</c:f>
              <c:numCache>
                <c:formatCode>#,##0_ ;[Red]\-#,##0\ </c:formatCode>
                <c:ptCount val="5"/>
                <c:pt idx="0">
                  <c:v>71797</c:v>
                </c:pt>
                <c:pt idx="1">
                  <c:v>71797</c:v>
                </c:pt>
                <c:pt idx="2">
                  <c:v>16117</c:v>
                </c:pt>
                <c:pt idx="3">
                  <c:v>16117</c:v>
                </c:pt>
                <c:pt idx="4">
                  <c:v>4263</c:v>
                </c:pt>
              </c:numCache>
            </c:numRef>
          </c:val>
          <c:smooth val="0"/>
        </c:ser>
        <c:ser>
          <c:idx val="3"/>
          <c:order val="3"/>
          <c:tx>
            <c:strRef>
              <c:f>'In Euros'!$F$6</c:f>
              <c:strCache>
                <c:ptCount val="1"/>
                <c:pt idx="0">
                  <c:v>Total</c:v>
                </c:pt>
              </c:strCache>
            </c:strRef>
          </c:tx>
          <c:marker>
            <c:symbol val="none"/>
          </c:marker>
          <c:val>
            <c:numRef>
              <c:f>'in Dollars'!$F$7:$F$11</c:f>
              <c:numCache>
                <c:formatCode>#,##0_ ;[Red]\-#,##0\ </c:formatCode>
                <c:ptCount val="5"/>
                <c:pt idx="0">
                  <c:v>1265920</c:v>
                </c:pt>
                <c:pt idx="1">
                  <c:v>1185160</c:v>
                </c:pt>
                <c:pt idx="2">
                  <c:v>725654</c:v>
                </c:pt>
                <c:pt idx="3">
                  <c:v>343091</c:v>
                </c:pt>
                <c:pt idx="4">
                  <c:v>-33677</c:v>
                </c:pt>
              </c:numCache>
            </c:numRef>
          </c:val>
          <c:smooth val="0"/>
        </c:ser>
        <c:dLbls>
          <c:showLegendKey val="0"/>
          <c:showVal val="0"/>
          <c:showCatName val="0"/>
          <c:showSerName val="0"/>
          <c:showPercent val="0"/>
          <c:showBubbleSize val="0"/>
        </c:dLbls>
        <c:smooth val="0"/>
        <c:axId val="157479080"/>
        <c:axId val="158009104"/>
      </c:lineChart>
      <c:catAx>
        <c:axId val="157479080"/>
        <c:scaling>
          <c:orientation val="minMax"/>
        </c:scaling>
        <c:delete val="0"/>
        <c:axPos val="b"/>
        <c:numFmt formatCode="General" sourceLinked="0"/>
        <c:majorTickMark val="none"/>
        <c:minorTickMark val="none"/>
        <c:tickLblPos val="nextTo"/>
        <c:crossAx val="158009104"/>
        <c:crosses val="autoZero"/>
        <c:auto val="1"/>
        <c:lblAlgn val="ctr"/>
        <c:lblOffset val="100"/>
        <c:noMultiLvlLbl val="0"/>
      </c:catAx>
      <c:valAx>
        <c:axId val="158009104"/>
        <c:scaling>
          <c:orientation val="minMax"/>
        </c:scaling>
        <c:delete val="0"/>
        <c:axPos val="l"/>
        <c:numFmt formatCode="#,##0_ ;[Red]\-#,##0\ " sourceLinked="1"/>
        <c:majorTickMark val="none"/>
        <c:minorTickMark val="none"/>
        <c:tickLblPos val="nextTo"/>
        <c:crossAx val="157479080"/>
        <c:crosses val="autoZero"/>
        <c:crossBetween val="between"/>
      </c:valAx>
    </c:plotArea>
    <c:legend>
      <c:legendPos val="b"/>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10/31/2016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10/31/2016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9E1A9B9-C617-4420-8FE8-EE210F77E274}" type="slidenum">
              <a:rPr lang="fr-FR" smtClean="0"/>
              <a:pPr eaLnBrk="1" hangingPunct="1"/>
              <a:t>14</a:t>
            </a:fld>
            <a:endParaRPr lang="fr-FR" smtClean="0"/>
          </a:p>
        </p:txBody>
      </p:sp>
      <p:sp>
        <p:nvSpPr>
          <p:cNvPr id="18435" name="Slide Image Placeholder 1"/>
          <p:cNvSpPr>
            <a:spLocks noGrp="1" noRot="1" noChangeAspect="1" noTextEdit="1"/>
          </p:cNvSpPr>
          <p:nvPr>
            <p:ph type="sldImg"/>
          </p:nvPr>
        </p:nvSpPr>
        <p:spPr>
          <a:ln/>
        </p:spPr>
      </p:sp>
      <p:sp>
        <p:nvSpPr>
          <p:cNvPr id="18436" name="Notes Placeholder 2"/>
          <p:cNvSpPr>
            <a:spLocks noGrp="1"/>
          </p:cNvSpPr>
          <p:nvPr>
            <p:ph type="body" idx="1"/>
          </p:nvPr>
        </p:nvSpPr>
        <p:spPr>
          <a:noFill/>
        </p:spPr>
        <p:txBody>
          <a:bodyPr/>
          <a:lstStyle/>
          <a:p>
            <a:pPr eaLnBrk="1" hangingPunct="1"/>
            <a:endParaRPr lang="en-US" smtClean="0"/>
          </a:p>
        </p:txBody>
      </p:sp>
      <p:sp>
        <p:nvSpPr>
          <p:cNvPr id="1843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2B29F5D-30ED-4811-94F3-676C0A07FA94}" type="slidenum">
              <a:rPr lang="zh-TW" altLang="en-AU" sz="1200"/>
              <a:pPr algn="r" eaLnBrk="1" hangingPunct="1"/>
              <a:t>14</a:t>
            </a:fld>
            <a:endParaRPr lang="en-AU" altLang="zh-TW" sz="1200"/>
          </a:p>
        </p:txBody>
      </p:sp>
    </p:spTree>
    <p:extLst>
      <p:ext uri="{BB962C8B-B14F-4D97-AF65-F5344CB8AC3E}">
        <p14:creationId xmlns:p14="http://schemas.microsoft.com/office/powerpoint/2010/main" val="1526742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smtClean="0"/>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83829175-527E-46A3-863C-1BB1F163B849}" type="datetimeFigureOut">
              <a:rPr lang="en-US"/>
              <a:t>10/31/2016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3829175-527E-46A3-863C-1BB1F163B849}" type="datetimeFigureOut">
              <a:rPr lang="en-US"/>
              <a:t>10/31/2016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3829175-527E-46A3-863C-1BB1F163B849}" type="datetimeFigureOut">
              <a:rPr lang="en-US"/>
              <a:t>10/31/2016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3829175-527E-46A3-863C-1BB1F163B849}" type="datetimeFigureOut">
              <a:rPr lang="en-US"/>
              <a:t>10/31/2016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829175-527E-46A3-863C-1BB1F163B849}" type="datetimeFigureOut">
              <a:rPr lang="en-US"/>
              <a:t>10/31/2016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3829175-527E-46A3-863C-1BB1F163B849}" type="datetimeFigureOut">
              <a:rPr lang="en-US"/>
              <a:t>10/31/2016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3829175-527E-46A3-863C-1BB1F163B849}" type="datetimeFigureOut">
              <a:rPr lang="en-US"/>
              <a:t>10/31/2016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3829175-527E-46A3-863C-1BB1F163B849}" type="datetimeFigureOut">
              <a:rPr lang="en-US"/>
              <a:t>10/31/2016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29175-527E-46A3-863C-1BB1F163B849}" type="datetimeFigureOut">
              <a:rPr lang="en-US"/>
              <a:t>10/31/2016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3829175-527E-46A3-863C-1BB1F163B849}" type="datetimeFigureOut">
              <a:rPr lang="en-US"/>
              <a:pPr/>
              <a:t>10/31/2016</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E5137D0E-4A4F-4307-8994-C1891D747D59}" type="slidenum">
              <a:rPr/>
              <a:pPr/>
              <a:t>‹#›</a:t>
            </a:fld>
            <a:endParaRPr/>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000">
                <a:solidFill>
                  <a:schemeClr val="tx1"/>
                </a:solidFill>
              </a:defRPr>
            </a:lvl1pPr>
          </a:lstStyle>
          <a:p>
            <a:fld id="{83829175-527E-46A3-863C-1BB1F163B849}" type="datetimeFigureOut">
              <a:rPr lang="en-US"/>
              <a:pPr/>
              <a:t>10/31/2016</a:t>
            </a:fld>
            <a:endParaRPr/>
          </a:p>
        </p:txBody>
      </p:sp>
      <p:sp>
        <p:nvSpPr>
          <p:cNvPr id="5" name="Footer Placeholder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000">
                <a:solidFill>
                  <a:schemeClr val="tx1"/>
                </a:solidFill>
              </a:defRPr>
            </a:lvl1pPr>
          </a:lstStyle>
          <a:p>
            <a:fld id="{E5137D0E-4A4F-4307-8994-C1891D747D59}" type="slidenum">
              <a:rPr/>
              <a:pPr/>
              <a:t>‹#›</a:t>
            </a:fld>
            <a:endParaRPr/>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6000" b="1" dirty="0"/>
              <a:t>Blessed are the Merciful</a:t>
            </a:r>
            <a:endParaRPr lang="en-US" sz="6000" b="1" dirty="0"/>
          </a:p>
        </p:txBody>
      </p:sp>
      <p:sp>
        <p:nvSpPr>
          <p:cNvPr id="3" name="Subtitle 2"/>
          <p:cNvSpPr>
            <a:spLocks noGrp="1"/>
          </p:cNvSpPr>
          <p:nvPr>
            <p:ph type="subTitle" idx="1"/>
          </p:nvPr>
        </p:nvSpPr>
        <p:spPr/>
        <p:txBody>
          <a:bodyPr>
            <a:normAutofit/>
          </a:bodyPr>
          <a:lstStyle/>
          <a:p>
            <a:r>
              <a:rPr lang="en-US" sz="3200" b="1" dirty="0" smtClean="0">
                <a:solidFill>
                  <a:schemeClr val="tx1">
                    <a:lumMod val="50000"/>
                  </a:schemeClr>
                </a:solidFill>
              </a:rPr>
              <a:t>Society of Saint Vincent de Paul: Scotland</a:t>
            </a:r>
          </a:p>
          <a:p>
            <a:r>
              <a:rPr lang="en-US" sz="3200" b="1" dirty="0" smtClean="0">
                <a:solidFill>
                  <a:schemeClr val="tx1">
                    <a:lumMod val="50000"/>
                  </a:schemeClr>
                </a:solidFill>
              </a:rPr>
              <a:t>October 2016</a:t>
            </a:r>
          </a:p>
          <a:p>
            <a:endParaRPr lang="en-US" dirty="0" smtClean="0">
              <a:solidFill>
                <a:schemeClr val="tx1">
                  <a:lumMod val="50000"/>
                </a:schemeClr>
              </a:solidFill>
            </a:endParaRPr>
          </a:p>
          <a:p>
            <a:endParaRPr lang="en-US" dirty="0">
              <a:solidFill>
                <a:schemeClr val="tx1">
                  <a:lumMod val="50000"/>
                </a:schemeClr>
              </a:solidFill>
            </a:endParaRPr>
          </a:p>
          <a:p>
            <a:endParaRPr lang="en-US" dirty="0">
              <a:solidFill>
                <a:schemeClr val="tx1">
                  <a:lumMod val="50000"/>
                </a:schemeClr>
              </a:solidFill>
            </a:endParaRPr>
          </a:p>
        </p:txBody>
      </p:sp>
      <p:pic>
        <p:nvPicPr>
          <p:cNvPr id="4" name="Picture 3" descr="MP900437358[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4211" y="1371600"/>
            <a:ext cx="3096345" cy="2345431"/>
          </a:xfrm>
          <a:prstGeom prst="rect">
            <a:avLst/>
          </a:prstGeom>
          <a:noFill/>
          <a:ln>
            <a:noFill/>
          </a:ln>
        </p:spPr>
      </p:pic>
      <p:sp>
        <p:nvSpPr>
          <p:cNvPr id="5" name="Oval 4" descr="logo nuevo (1)"/>
          <p:cNvSpPr>
            <a:spLocks noChangeArrowheads="1"/>
          </p:cNvSpPr>
          <p:nvPr/>
        </p:nvSpPr>
        <p:spPr bwMode="auto">
          <a:xfrm>
            <a:off x="10774932" y="5661248"/>
            <a:ext cx="1128378" cy="1078930"/>
          </a:xfrm>
          <a:prstGeom prst="ellipse">
            <a:avLst/>
          </a:prstGeom>
          <a:blipFill dpi="0" rotWithShape="1">
            <a:blip r:embed="rId3"/>
            <a:srcRect/>
            <a:stretch>
              <a:fillRect/>
            </a:stretch>
          </a:bli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solidFill>
                <a:schemeClr val="bg1"/>
              </a:solidFill>
              <a:ea typeface="新細明體" pitchFamily="18" charset="-120"/>
            </a:endParaRP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dirty="0" smtClean="0"/>
              <a:t>Types of Projects Funded</a:t>
            </a:r>
            <a:endParaRPr lang="en-GB" sz="4800" dirty="0"/>
          </a:p>
        </p:txBody>
      </p:sp>
      <p:sp>
        <p:nvSpPr>
          <p:cNvPr id="3" name="Rectangle 2"/>
          <p:cNvSpPr/>
          <p:nvPr/>
        </p:nvSpPr>
        <p:spPr>
          <a:xfrm>
            <a:off x="1522414" y="1676400"/>
            <a:ext cx="9601200" cy="4647426"/>
          </a:xfrm>
          <a:prstGeom prst="rect">
            <a:avLst/>
          </a:prstGeom>
        </p:spPr>
        <p:txBody>
          <a:bodyPr wrap="square">
            <a:spAutoFit/>
          </a:bodyPr>
          <a:lstStyle/>
          <a:p>
            <a:pPr marL="285750" indent="-285750">
              <a:buFont typeface="Arial" panose="020B0604020202020204" pitchFamily="34" charset="0"/>
              <a:buChar char="•"/>
            </a:pPr>
            <a:r>
              <a:rPr lang="fr-FR" sz="3200" b="1" u="sng" dirty="0">
                <a:solidFill>
                  <a:schemeClr val="accent6">
                    <a:lumMod val="60000"/>
                    <a:lumOff val="40000"/>
                  </a:schemeClr>
                </a:solidFill>
              </a:rPr>
              <a:t>DISASTERS</a:t>
            </a:r>
            <a:r>
              <a:rPr lang="fr-FR" sz="3200" b="1" dirty="0"/>
              <a:t> </a:t>
            </a:r>
            <a:r>
              <a:rPr lang="fr-FR" sz="3200" b="1" dirty="0">
                <a:solidFill>
                  <a:schemeClr val="accent6">
                    <a:lumMod val="60000"/>
                    <a:lumOff val="40000"/>
                  </a:schemeClr>
                </a:solidFill>
              </a:rPr>
              <a:t>(</a:t>
            </a:r>
            <a:r>
              <a:rPr lang="fr-FR" sz="3200" b="1" dirty="0" err="1">
                <a:solidFill>
                  <a:schemeClr val="accent6">
                    <a:lumMod val="60000"/>
                    <a:lumOff val="40000"/>
                  </a:schemeClr>
                </a:solidFill>
              </a:rPr>
              <a:t>Human</a:t>
            </a:r>
            <a:r>
              <a:rPr lang="fr-FR" sz="3200" b="1" dirty="0">
                <a:solidFill>
                  <a:schemeClr val="accent6">
                    <a:lumMod val="60000"/>
                    <a:lumOff val="40000"/>
                  </a:schemeClr>
                </a:solidFill>
              </a:rPr>
              <a:t> &amp; Natural)</a:t>
            </a:r>
          </a:p>
          <a:p>
            <a:pPr marL="285750" indent="-285750">
              <a:buFont typeface="Arial" panose="020B0604020202020204" pitchFamily="34" charset="0"/>
              <a:buChar char="•"/>
            </a:pPr>
            <a:endParaRPr lang="fr-FR" sz="2800" b="1" dirty="0"/>
          </a:p>
          <a:p>
            <a:pPr marL="742950" lvl="1" indent="-285750">
              <a:buFont typeface="Arial" panose="020B0604020202020204" pitchFamily="34" charset="0"/>
              <a:buChar char="•"/>
            </a:pPr>
            <a:r>
              <a:rPr lang="fr-FR" sz="2800" b="1" dirty="0"/>
              <a:t>Emergency </a:t>
            </a:r>
          </a:p>
          <a:p>
            <a:pPr marL="742950" lvl="1" indent="-285750">
              <a:buFont typeface="Arial" panose="020B0604020202020204" pitchFamily="34" charset="0"/>
              <a:buChar char="•"/>
            </a:pPr>
            <a:r>
              <a:rPr lang="fr-FR" sz="2800" b="1" dirty="0"/>
              <a:t>Long-</a:t>
            </a:r>
            <a:r>
              <a:rPr lang="fr-FR" sz="2800" b="1" dirty="0" err="1"/>
              <a:t>term</a:t>
            </a:r>
            <a:r>
              <a:rPr lang="fr-FR" sz="2800" b="1" dirty="0"/>
              <a:t> </a:t>
            </a:r>
            <a:r>
              <a:rPr lang="fr-FR" sz="2800" b="1" dirty="0" err="1"/>
              <a:t>Rehabilitation</a:t>
            </a:r>
            <a:endParaRPr lang="fr-FR" sz="2800" b="1" dirty="0"/>
          </a:p>
          <a:p>
            <a:pPr marL="742950" lvl="1" indent="-285750">
              <a:buFont typeface="Arial" panose="020B0604020202020204" pitchFamily="34" charset="0"/>
              <a:buChar char="•"/>
            </a:pPr>
            <a:endParaRPr lang="fr-FR" sz="2800" b="1" dirty="0"/>
          </a:p>
          <a:p>
            <a:pPr marL="742950" lvl="1" indent="-285750">
              <a:buFont typeface="Arial" panose="020B0604020202020204" pitchFamily="34" charset="0"/>
              <a:buChar char="•"/>
            </a:pPr>
            <a:endParaRPr lang="fr-FR" sz="2800" b="1" dirty="0"/>
          </a:p>
          <a:p>
            <a:pPr marL="285750" indent="-285750">
              <a:buFont typeface="Arial" panose="020B0604020202020204" pitchFamily="34" charset="0"/>
              <a:buChar char="•"/>
            </a:pPr>
            <a:r>
              <a:rPr lang="fr-FR" sz="3200" b="1" u="sng" dirty="0">
                <a:solidFill>
                  <a:srgbClr val="C00000"/>
                </a:solidFill>
              </a:rPr>
              <a:t>DEVELOPMENT PROJECTS</a:t>
            </a:r>
          </a:p>
          <a:p>
            <a:pPr marL="285750" indent="-285750">
              <a:buFont typeface="Arial" panose="020B0604020202020204" pitchFamily="34" charset="0"/>
              <a:buChar char="•"/>
            </a:pPr>
            <a:endParaRPr lang="fr-FR" sz="2800" b="1" dirty="0"/>
          </a:p>
          <a:p>
            <a:pPr marL="285750" indent="-285750">
              <a:buFont typeface="Arial" panose="020B0604020202020204" pitchFamily="34" charset="0"/>
              <a:buChar char="•"/>
            </a:pPr>
            <a:endParaRPr lang="fr-FR" sz="2800" b="1" dirty="0"/>
          </a:p>
          <a:p>
            <a:pPr marL="285750" indent="-285750">
              <a:buFont typeface="Arial" panose="020B0604020202020204" pitchFamily="34" charset="0"/>
              <a:buChar char="•"/>
            </a:pPr>
            <a:r>
              <a:rPr lang="fr-FR" sz="3600" b="1" u="sng" dirty="0"/>
              <a:t>SSVP </a:t>
            </a:r>
            <a:r>
              <a:rPr lang="fr-FR" sz="3600" b="1" u="sng" dirty="0" err="1"/>
              <a:t>Development</a:t>
            </a:r>
            <a:endParaRPr lang="fr-FR" sz="3600" b="1" u="sng" dirty="0"/>
          </a:p>
        </p:txBody>
      </p:sp>
      <p:sp>
        <p:nvSpPr>
          <p:cNvPr id="4" name="Oval 3" descr="logo nuevo (1)"/>
          <p:cNvSpPr>
            <a:spLocks noChangeArrowheads="1"/>
          </p:cNvSpPr>
          <p:nvPr/>
        </p:nvSpPr>
        <p:spPr bwMode="auto">
          <a:xfrm>
            <a:off x="10846940" y="5589240"/>
            <a:ext cx="1222375" cy="1150938"/>
          </a:xfrm>
          <a:prstGeom prst="ellipse">
            <a:avLst/>
          </a:prstGeom>
          <a:blipFill dpi="0" rotWithShape="1">
            <a:blip r:embed="rId2"/>
            <a:srcRect/>
            <a:stretch>
              <a:fillRect/>
            </a:stretch>
          </a:bli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solidFill>
                <a:schemeClr val="bg1"/>
              </a:solidFill>
              <a:ea typeface="新細明體" pitchFamily="18" charset="-120"/>
            </a:endParaRPr>
          </a:p>
        </p:txBody>
      </p:sp>
    </p:spTree>
    <p:extLst>
      <p:ext uri="{BB962C8B-B14F-4D97-AF65-F5344CB8AC3E}">
        <p14:creationId xmlns:p14="http://schemas.microsoft.com/office/powerpoint/2010/main" val="100412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620688"/>
            <a:ext cx="9601200" cy="1872208"/>
          </a:xfrm>
        </p:spPr>
        <p:txBody>
          <a:bodyPr>
            <a:normAutofit fontScale="90000"/>
          </a:bodyPr>
          <a:lstStyle/>
          <a:p>
            <a:r>
              <a:rPr lang="en-US" b="1" dirty="0" smtClean="0"/>
              <a:t>COMMISSION </a:t>
            </a:r>
            <a:r>
              <a:rPr lang="en-US" b="1" dirty="0"/>
              <a:t>FOR </a:t>
            </a:r>
            <a:br>
              <a:rPr lang="en-US" b="1" dirty="0"/>
            </a:br>
            <a:r>
              <a:rPr lang="en-US" b="1" dirty="0"/>
              <a:t>INTERNATIONAL AID AND DEVELOPMENT</a:t>
            </a:r>
            <a:br>
              <a:rPr lang="en-US" b="1" dirty="0"/>
            </a:br>
            <a:r>
              <a:rPr lang="en-US" b="1" dirty="0"/>
              <a:t/>
            </a:r>
            <a:br>
              <a:rPr lang="en-US" b="1" dirty="0"/>
            </a:br>
            <a:r>
              <a:rPr lang="en-US" sz="5300" b="1" dirty="0" smtClean="0"/>
              <a:t>CIAD</a:t>
            </a:r>
            <a:endParaRPr lang="en-GB" sz="5300" dirty="0"/>
          </a:p>
        </p:txBody>
      </p:sp>
      <p:sp>
        <p:nvSpPr>
          <p:cNvPr id="3" name="Rectangle 2"/>
          <p:cNvSpPr/>
          <p:nvPr/>
        </p:nvSpPr>
        <p:spPr>
          <a:xfrm>
            <a:off x="1522414" y="2782669"/>
            <a:ext cx="8748462" cy="2308324"/>
          </a:xfrm>
          <a:prstGeom prst="rect">
            <a:avLst/>
          </a:prstGeom>
        </p:spPr>
        <p:txBody>
          <a:bodyPr wrap="square">
            <a:spAutoFit/>
          </a:bodyPr>
          <a:lstStyle/>
          <a:p>
            <a:pPr algn="ctr" eaLnBrk="0" hangingPunct="0"/>
            <a:r>
              <a:rPr lang="fr-FR" sz="3600" b="1" dirty="0">
                <a:latin typeface="Tahoma" pitchFamily="34" charset="0"/>
                <a:ea typeface="新細明體" pitchFamily="18" charset="-120"/>
              </a:rPr>
              <a:t>5.75 Million Euros</a:t>
            </a:r>
          </a:p>
          <a:p>
            <a:pPr algn="ctr" eaLnBrk="0" hangingPunct="0"/>
            <a:r>
              <a:rPr lang="fr-FR" sz="3600" dirty="0">
                <a:latin typeface="Tahoma" pitchFamily="34" charset="0"/>
                <a:ea typeface="新細明體" pitchFamily="18" charset="-120"/>
              </a:rPr>
              <a:t>of direct assistance sent in </a:t>
            </a:r>
            <a:r>
              <a:rPr lang="fr-FR" sz="3600" b="1" dirty="0">
                <a:latin typeface="Tahoma" pitchFamily="34" charset="0"/>
                <a:ea typeface="新細明體" pitchFamily="18" charset="-120"/>
              </a:rPr>
              <a:t>9 ½ </a:t>
            </a:r>
            <a:r>
              <a:rPr lang="fr-FR" sz="3600" b="1" dirty="0" err="1">
                <a:latin typeface="Tahoma" pitchFamily="34" charset="0"/>
                <a:ea typeface="新細明體" pitchFamily="18" charset="-120"/>
              </a:rPr>
              <a:t>years</a:t>
            </a:r>
            <a:endParaRPr lang="fr-FR" sz="3600" b="1" dirty="0">
              <a:latin typeface="Tahoma" pitchFamily="34" charset="0"/>
              <a:ea typeface="新細明體" pitchFamily="18" charset="-120"/>
            </a:endParaRPr>
          </a:p>
          <a:p>
            <a:pPr algn="ctr" eaLnBrk="0" hangingPunct="0"/>
            <a:r>
              <a:rPr lang="fr-FR" sz="3600" dirty="0">
                <a:latin typeface="Tahoma" pitchFamily="34" charset="0"/>
                <a:ea typeface="新細明體" pitchFamily="18" charset="-120"/>
              </a:rPr>
              <a:t>(2006-2015)</a:t>
            </a:r>
          </a:p>
          <a:p>
            <a:pPr algn="ctr" eaLnBrk="0" hangingPunct="0"/>
            <a:r>
              <a:rPr lang="fr-FR" sz="3600" dirty="0">
                <a:latin typeface="Tahoma" pitchFamily="34" charset="0"/>
                <a:ea typeface="新細明體" pitchFamily="18" charset="-120"/>
              </a:rPr>
              <a:t>to </a:t>
            </a:r>
            <a:r>
              <a:rPr lang="fr-FR" sz="3600" b="1" dirty="0">
                <a:latin typeface="Tahoma" pitchFamily="34" charset="0"/>
                <a:ea typeface="新細明體" pitchFamily="18" charset="-120"/>
              </a:rPr>
              <a:t>88 countries</a:t>
            </a:r>
            <a:r>
              <a:rPr lang="fr-FR" dirty="0">
                <a:latin typeface="Tahoma" pitchFamily="34" charset="0"/>
                <a:ea typeface="新細明體" pitchFamily="18" charset="-120"/>
              </a:rPr>
              <a:t>!</a:t>
            </a:r>
          </a:p>
        </p:txBody>
      </p:sp>
      <p:sp>
        <p:nvSpPr>
          <p:cNvPr id="4" name="Oval 4" descr="logo nuevo (1)"/>
          <p:cNvSpPr>
            <a:spLocks noChangeArrowheads="1"/>
          </p:cNvSpPr>
          <p:nvPr/>
        </p:nvSpPr>
        <p:spPr bwMode="auto">
          <a:xfrm>
            <a:off x="8038628" y="1333418"/>
            <a:ext cx="1475284" cy="1440160"/>
          </a:xfrm>
          <a:prstGeom prst="ellipse">
            <a:avLst/>
          </a:prstGeom>
          <a:blipFill dpi="0" rotWithShape="1">
            <a:blip r:embed="rId2"/>
            <a:srcRect/>
            <a:stretch>
              <a:fillRect/>
            </a:stretch>
          </a:bli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solidFill>
                <a:schemeClr val="bg1"/>
              </a:solidFill>
              <a:ea typeface="新細明體" pitchFamily="18" charset="-120"/>
            </a:endParaRPr>
          </a:p>
        </p:txBody>
      </p:sp>
    </p:spTree>
    <p:extLst>
      <p:ext uri="{BB962C8B-B14F-4D97-AF65-F5344CB8AC3E}">
        <p14:creationId xmlns:p14="http://schemas.microsoft.com/office/powerpoint/2010/main" val="52477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188641"/>
            <a:ext cx="9601200" cy="1288558"/>
          </a:xfrm>
        </p:spPr>
        <p:txBody>
          <a:bodyPr>
            <a:noAutofit/>
          </a:bodyPr>
          <a:lstStyle/>
          <a:p>
            <a:pPr algn="ctr"/>
            <a:r>
              <a:rPr lang="en-US" sz="4400" b="1" kern="0" dirty="0">
                <a:ea typeface="新細明體" pitchFamily="18" charset="-120"/>
              </a:rPr>
              <a:t>Funding of CIAD</a:t>
            </a:r>
            <a:br>
              <a:rPr lang="en-US" sz="4400" b="1" kern="0" dirty="0">
                <a:ea typeface="新細明體" pitchFamily="18" charset="-120"/>
              </a:rPr>
            </a:br>
            <a:endParaRPr lang="en-GB" sz="4400" dirty="0"/>
          </a:p>
        </p:txBody>
      </p:sp>
      <p:sp>
        <p:nvSpPr>
          <p:cNvPr id="3" name="Rectangle 2"/>
          <p:cNvSpPr/>
          <p:nvPr/>
        </p:nvSpPr>
        <p:spPr>
          <a:xfrm>
            <a:off x="1522414" y="1671596"/>
            <a:ext cx="9601200" cy="5262979"/>
          </a:xfrm>
          <a:prstGeom prst="rect">
            <a:avLst/>
          </a:prstGeom>
        </p:spPr>
        <p:txBody>
          <a:bodyPr wrap="square">
            <a:spAutoFit/>
          </a:bodyPr>
          <a:lstStyle/>
          <a:p>
            <a:pPr>
              <a:lnSpc>
                <a:spcPct val="80000"/>
              </a:lnSpc>
            </a:pPr>
            <a:r>
              <a:rPr lang="en-US" sz="2800" b="1" kern="0" dirty="0"/>
              <a:t>DONATIONS from countries are the…</a:t>
            </a:r>
          </a:p>
          <a:p>
            <a:pPr>
              <a:lnSpc>
                <a:spcPct val="80000"/>
              </a:lnSpc>
            </a:pPr>
            <a:r>
              <a:rPr lang="en-US" sz="2800" b="1" kern="0" dirty="0"/>
              <a:t>	 </a:t>
            </a:r>
            <a:r>
              <a:rPr lang="en-US" sz="2800" b="1" kern="0" dirty="0">
                <a:solidFill>
                  <a:srgbClr val="FF0000"/>
                </a:solidFill>
              </a:rPr>
              <a:t>ONLY SOURCE OF FUNDING</a:t>
            </a:r>
          </a:p>
          <a:p>
            <a:pPr>
              <a:lnSpc>
                <a:spcPct val="80000"/>
              </a:lnSpc>
            </a:pPr>
            <a:endParaRPr lang="en-US" sz="2800" b="1" kern="0" dirty="0"/>
          </a:p>
          <a:p>
            <a:pPr>
              <a:lnSpc>
                <a:spcPct val="80000"/>
              </a:lnSpc>
            </a:pPr>
            <a:r>
              <a:rPr lang="en-US" sz="2800" b="1" kern="0" dirty="0"/>
              <a:t>Appeals after major disasters </a:t>
            </a:r>
          </a:p>
          <a:p>
            <a:pPr>
              <a:lnSpc>
                <a:spcPct val="80000"/>
              </a:lnSpc>
            </a:pPr>
            <a:endParaRPr lang="en-US" sz="2800" b="1" kern="0" dirty="0"/>
          </a:p>
          <a:p>
            <a:pPr>
              <a:lnSpc>
                <a:spcPct val="80000"/>
              </a:lnSpc>
            </a:pPr>
            <a:r>
              <a:rPr lang="en-US" sz="2800" b="1" kern="0" dirty="0"/>
              <a:t>Spontaneous donations (General Disaster &amp; Solidarity Fund)</a:t>
            </a:r>
          </a:p>
          <a:p>
            <a:pPr>
              <a:lnSpc>
                <a:spcPct val="80000"/>
              </a:lnSpc>
            </a:pPr>
            <a:endParaRPr lang="en-US" sz="2800" b="1" kern="0" dirty="0"/>
          </a:p>
          <a:p>
            <a:pPr>
              <a:lnSpc>
                <a:spcPct val="80000"/>
              </a:lnSpc>
            </a:pPr>
            <a:r>
              <a:rPr lang="en-US" sz="2800" b="1" kern="0" dirty="0"/>
              <a:t>‘All funds go to the poor’ (no levy for CIAD administration)</a:t>
            </a:r>
          </a:p>
          <a:p>
            <a:pPr>
              <a:lnSpc>
                <a:spcPct val="80000"/>
              </a:lnSpc>
            </a:pPr>
            <a:endParaRPr lang="en-US" sz="2800" b="1" kern="0" dirty="0"/>
          </a:p>
          <a:p>
            <a:pPr>
              <a:lnSpc>
                <a:spcPct val="80000"/>
              </a:lnSpc>
            </a:pPr>
            <a:r>
              <a:rPr lang="en-US" sz="2800" b="1" kern="0" dirty="0">
                <a:solidFill>
                  <a:srgbClr val="FF0000"/>
                </a:solidFill>
              </a:rPr>
              <a:t>CIAD receives almost no donations outside major appeals (disasters with global media coverage like Philippines, Haiti, Iraq…). </a:t>
            </a:r>
            <a:br>
              <a:rPr lang="en-US" sz="2800" b="1" kern="0" dirty="0">
                <a:solidFill>
                  <a:srgbClr val="FF0000"/>
                </a:solidFill>
              </a:rPr>
            </a:br>
            <a:endParaRPr lang="en-US" sz="2800" b="1" kern="0" dirty="0">
              <a:solidFill>
                <a:srgbClr val="FF0000"/>
              </a:solidFill>
            </a:endParaRPr>
          </a:p>
        </p:txBody>
      </p:sp>
      <p:sp>
        <p:nvSpPr>
          <p:cNvPr id="4" name="Oval 3" descr="logo nuevo (1)"/>
          <p:cNvSpPr>
            <a:spLocks noChangeArrowheads="1"/>
          </p:cNvSpPr>
          <p:nvPr/>
        </p:nvSpPr>
        <p:spPr bwMode="auto">
          <a:xfrm>
            <a:off x="10846940" y="5589240"/>
            <a:ext cx="1222375" cy="1150938"/>
          </a:xfrm>
          <a:prstGeom prst="ellipse">
            <a:avLst/>
          </a:prstGeom>
          <a:blipFill dpi="0" rotWithShape="1">
            <a:blip r:embed="rId2"/>
            <a:srcRect/>
            <a:stretch>
              <a:fillRect/>
            </a:stretch>
          </a:bli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solidFill>
                <a:schemeClr val="bg1"/>
              </a:solidFill>
              <a:ea typeface="新細明體" pitchFamily="18" charset="-120"/>
            </a:endParaRPr>
          </a:p>
        </p:txBody>
      </p:sp>
    </p:spTree>
    <p:extLst>
      <p:ext uri="{BB962C8B-B14F-4D97-AF65-F5344CB8AC3E}">
        <p14:creationId xmlns:p14="http://schemas.microsoft.com/office/powerpoint/2010/main" val="374798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951384"/>
          </a:xfrm>
        </p:spPr>
        <p:txBody>
          <a:bodyPr>
            <a:normAutofit/>
          </a:bodyPr>
          <a:lstStyle/>
          <a:p>
            <a:pPr algn="ctr"/>
            <a:r>
              <a:rPr lang="en-GB" sz="4800" b="1" dirty="0" smtClean="0"/>
              <a:t>Funding By CIAD</a:t>
            </a:r>
            <a:endParaRPr lang="en-GB" sz="4800" b="1" dirty="0"/>
          </a:p>
        </p:txBody>
      </p:sp>
      <p:graphicFrame>
        <p:nvGraphicFramePr>
          <p:cNvPr id="3" name="Graphique 6"/>
          <p:cNvGraphicFramePr>
            <a:graphicFrameLocks/>
          </p:cNvGraphicFramePr>
          <p:nvPr>
            <p:extLst>
              <p:ext uri="{D42A27DB-BD31-4B8C-83A1-F6EECF244321}">
                <p14:modId xmlns:p14="http://schemas.microsoft.com/office/powerpoint/2010/main" val="2260918410"/>
              </p:ext>
            </p:extLst>
          </p:nvPr>
        </p:nvGraphicFramePr>
        <p:xfrm>
          <a:off x="1522414" y="1676400"/>
          <a:ext cx="9601200" cy="4920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264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4" descr="logo nuevo (1)"/>
          <p:cNvSpPr>
            <a:spLocks noChangeArrowheads="1"/>
          </p:cNvSpPr>
          <p:nvPr/>
        </p:nvSpPr>
        <p:spPr bwMode="auto">
          <a:xfrm>
            <a:off x="10846940" y="5696197"/>
            <a:ext cx="1222375" cy="1150938"/>
          </a:xfrm>
          <a:prstGeom prst="ellipse">
            <a:avLst/>
          </a:prstGeom>
          <a:blipFill dpi="0" rotWithShape="1">
            <a:blip r:embed="rId3"/>
            <a:srcRect/>
            <a:stretch>
              <a:fillRect/>
            </a:stretch>
          </a:bli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solidFill>
                <a:schemeClr val="bg1"/>
              </a:solidFill>
              <a:ea typeface="新細明體" pitchFamily="18" charset="-120"/>
            </a:endParaRPr>
          </a:p>
        </p:txBody>
      </p:sp>
      <p:sp>
        <p:nvSpPr>
          <p:cNvPr id="9219" name="Rectangle 2"/>
          <p:cNvSpPr>
            <a:spLocks noGrp="1" noChangeArrowheads="1"/>
          </p:cNvSpPr>
          <p:nvPr>
            <p:ph type="title" idx="4294967295"/>
          </p:nvPr>
        </p:nvSpPr>
        <p:spPr>
          <a:xfrm>
            <a:off x="1990725" y="0"/>
            <a:ext cx="8229600" cy="908720"/>
          </a:xfrm>
          <a:noFill/>
        </p:spPr>
        <p:txBody>
          <a:bodyPr/>
          <a:lstStyle/>
          <a:p>
            <a:pPr eaLnBrk="1" hangingPunct="1"/>
            <a:r>
              <a:rPr lang="en-US" sz="3800" b="1" dirty="0">
                <a:solidFill>
                  <a:schemeClr val="accent1"/>
                </a:solidFill>
                <a:ea typeface="新細明體" pitchFamily="18" charset="-120"/>
              </a:rPr>
              <a:t>CIAD seriously lacking funds!!</a:t>
            </a:r>
          </a:p>
        </p:txBody>
      </p:sp>
      <p:sp>
        <p:nvSpPr>
          <p:cNvPr id="9220" name="Rectangle 3"/>
          <p:cNvSpPr>
            <a:spLocks noGrp="1" noChangeArrowheads="1"/>
          </p:cNvSpPr>
          <p:nvPr>
            <p:ph type="body" idx="4294967295"/>
          </p:nvPr>
        </p:nvSpPr>
        <p:spPr>
          <a:xfrm>
            <a:off x="1959999" y="836712"/>
            <a:ext cx="8236513" cy="4886002"/>
          </a:xfrm>
        </p:spPr>
        <p:txBody>
          <a:bodyPr/>
          <a:lstStyle/>
          <a:p>
            <a:pPr marL="0" indent="0" algn="ctr">
              <a:lnSpc>
                <a:spcPct val="80000"/>
              </a:lnSpc>
              <a:buNone/>
            </a:pPr>
            <a:r>
              <a:rPr lang="en-US" sz="2800" dirty="0"/>
              <a:t>Evolution of General Purpose Funds</a:t>
            </a:r>
          </a:p>
          <a:p>
            <a:pPr eaLnBrk="1" hangingPunct="1">
              <a:lnSpc>
                <a:spcPct val="80000"/>
              </a:lnSpc>
            </a:pPr>
            <a:endParaRPr lang="en-US" sz="1800" dirty="0"/>
          </a:p>
          <a:p>
            <a:pPr eaLnBrk="1" hangingPunct="1">
              <a:lnSpc>
                <a:spcPct val="80000"/>
              </a:lnSpc>
            </a:pPr>
            <a:endParaRPr lang="en-US" sz="1600" dirty="0"/>
          </a:p>
          <a:p>
            <a:pPr eaLnBrk="1" hangingPunct="1">
              <a:lnSpc>
                <a:spcPct val="80000"/>
              </a:lnSpc>
              <a:buFontTx/>
              <a:buNone/>
            </a:pPr>
            <a:endParaRPr lang="en-US" sz="1600" dirty="0"/>
          </a:p>
          <a:p>
            <a:pPr eaLnBrk="1" hangingPunct="1">
              <a:lnSpc>
                <a:spcPct val="80000"/>
              </a:lnSpc>
            </a:pPr>
            <a:endParaRPr lang="en-US" sz="1600" dirty="0"/>
          </a:p>
        </p:txBody>
      </p:sp>
      <p:graphicFrame>
        <p:nvGraphicFramePr>
          <p:cNvPr id="7" name="Graphique 6"/>
          <p:cNvGraphicFramePr>
            <a:graphicFrameLocks/>
          </p:cNvGraphicFramePr>
          <p:nvPr>
            <p:extLst/>
          </p:nvPr>
        </p:nvGraphicFramePr>
        <p:xfrm>
          <a:off x="1989957" y="1593056"/>
          <a:ext cx="6966718" cy="48602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0914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dirty="0" smtClean="0"/>
              <a:t>Recent Appeals</a:t>
            </a:r>
            <a:endParaRPr lang="en-GB" sz="4800" b="1" dirty="0"/>
          </a:p>
        </p:txBody>
      </p:sp>
      <p:sp>
        <p:nvSpPr>
          <p:cNvPr id="3" name="Oval 2" descr="logo nuevo (1)"/>
          <p:cNvSpPr>
            <a:spLocks noChangeArrowheads="1"/>
          </p:cNvSpPr>
          <p:nvPr/>
        </p:nvSpPr>
        <p:spPr bwMode="auto">
          <a:xfrm>
            <a:off x="10702924" y="5517232"/>
            <a:ext cx="1222375" cy="1150938"/>
          </a:xfrm>
          <a:prstGeom prst="ellipse">
            <a:avLst/>
          </a:prstGeom>
          <a:blipFill dpi="0" rotWithShape="1">
            <a:blip r:embed="rId2"/>
            <a:srcRect/>
            <a:stretch>
              <a:fillRect/>
            </a:stretch>
          </a:bli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solidFill>
                <a:schemeClr val="bg1"/>
              </a:solidFill>
              <a:ea typeface="新細明體" pitchFamily="18" charset="-120"/>
            </a:endParaRPr>
          </a:p>
        </p:txBody>
      </p:sp>
      <p:sp>
        <p:nvSpPr>
          <p:cNvPr id="4" name="Rectangle 3"/>
          <p:cNvSpPr/>
          <p:nvPr/>
        </p:nvSpPr>
        <p:spPr>
          <a:xfrm>
            <a:off x="1522414" y="2028617"/>
            <a:ext cx="9601200" cy="3816429"/>
          </a:xfrm>
          <a:prstGeom prst="rect">
            <a:avLst/>
          </a:prstGeom>
        </p:spPr>
        <p:txBody>
          <a:bodyPr wrap="square">
            <a:spAutoFit/>
          </a:bodyPr>
          <a:lstStyle/>
          <a:p>
            <a:r>
              <a:rPr lang="en-GB" sz="3200" dirty="0">
                <a:latin typeface="Arial Black" panose="020B0A04020102020204" pitchFamily="34" charset="0"/>
              </a:rPr>
              <a:t>General/Disaster Fund: 	</a:t>
            </a:r>
            <a:r>
              <a:rPr lang="en-GB" sz="3200" dirty="0" smtClean="0">
                <a:latin typeface="Arial Black" panose="020B0A04020102020204" pitchFamily="34" charset="0"/>
              </a:rPr>
              <a:t>	€</a:t>
            </a:r>
            <a:r>
              <a:rPr lang="en-GB" sz="3200" dirty="0">
                <a:latin typeface="Arial Black" panose="020B0A04020102020204" pitchFamily="34" charset="0"/>
              </a:rPr>
              <a:t>253,659 </a:t>
            </a:r>
          </a:p>
          <a:p>
            <a:endParaRPr lang="en-GB" sz="3200" dirty="0">
              <a:latin typeface="Arial Black" panose="020B0A04020102020204" pitchFamily="34" charset="0"/>
            </a:endParaRPr>
          </a:p>
          <a:p>
            <a:r>
              <a:rPr lang="en-GB" sz="3200" dirty="0">
                <a:latin typeface="Arial Black" panose="020B0A04020102020204" pitchFamily="34" charset="0"/>
              </a:rPr>
              <a:t>Iraq/Middle East Appeal: 	€306,349 </a:t>
            </a:r>
          </a:p>
          <a:p>
            <a:endParaRPr lang="en-GB" sz="3200" dirty="0">
              <a:latin typeface="Arial Black" panose="020B0A04020102020204" pitchFamily="34" charset="0"/>
            </a:endParaRPr>
          </a:p>
          <a:p>
            <a:r>
              <a:rPr lang="en-GB" sz="3200" dirty="0">
                <a:latin typeface="Arial Black" panose="020B0A04020102020204" pitchFamily="34" charset="0"/>
              </a:rPr>
              <a:t>Nepal/Vanuatu Appeal: 	</a:t>
            </a:r>
            <a:r>
              <a:rPr lang="en-GB" sz="3200" dirty="0" smtClean="0">
                <a:latin typeface="Arial Black" panose="020B0A04020102020204" pitchFamily="34" charset="0"/>
              </a:rPr>
              <a:t>	€</a:t>
            </a:r>
            <a:r>
              <a:rPr lang="en-GB" sz="3200" dirty="0">
                <a:latin typeface="Arial Black" panose="020B0A04020102020204" pitchFamily="34" charset="0"/>
              </a:rPr>
              <a:t>135,806 </a:t>
            </a:r>
            <a:endParaRPr lang="en-US" sz="3200" b="1" kern="0" dirty="0"/>
          </a:p>
          <a:p>
            <a:pPr algn="ctr"/>
            <a:r>
              <a:rPr lang="en-US" sz="3200" b="1" i="1" kern="0" dirty="0">
                <a:solidFill>
                  <a:srgbClr val="FF0000"/>
                </a:solidFill>
              </a:rPr>
              <a:t>Thank You For Your </a:t>
            </a:r>
          </a:p>
          <a:p>
            <a:pPr algn="ctr"/>
            <a:r>
              <a:rPr lang="en-US" sz="3200" b="1" i="1" kern="0" dirty="0">
                <a:solidFill>
                  <a:srgbClr val="FF0000"/>
                </a:solidFill>
              </a:rPr>
              <a:t>Contributions and Donations!</a:t>
            </a:r>
          </a:p>
          <a:p>
            <a:pPr algn="ctr"/>
            <a:endParaRPr lang="en-US" b="1" i="1" kern="0" dirty="0">
              <a:solidFill>
                <a:srgbClr val="FF0000"/>
              </a:solidFill>
            </a:endParaRPr>
          </a:p>
        </p:txBody>
      </p:sp>
    </p:spTree>
    <p:extLst>
      <p:ext uri="{BB962C8B-B14F-4D97-AF65-F5344CB8AC3E}">
        <p14:creationId xmlns:p14="http://schemas.microsoft.com/office/powerpoint/2010/main" val="325824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éjeuner enfants des r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1237"/>
            <a:ext cx="9144000" cy="685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4" descr="logo nuevo (1)"/>
          <p:cNvSpPr>
            <a:spLocks noChangeArrowheads="1"/>
          </p:cNvSpPr>
          <p:nvPr/>
        </p:nvSpPr>
        <p:spPr bwMode="auto">
          <a:xfrm>
            <a:off x="9118749" y="5589240"/>
            <a:ext cx="1222375" cy="1150938"/>
          </a:xfrm>
          <a:prstGeom prst="ellipse">
            <a:avLst/>
          </a:prstGeom>
          <a:blipFill dpi="0" rotWithShape="1">
            <a:blip r:embed="rId3"/>
            <a:srcRect/>
            <a:stretch>
              <a:fillRect/>
            </a:stretch>
          </a:bli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solidFill>
                <a:schemeClr val="bg1"/>
              </a:solidFill>
              <a:ea typeface="新細明體" pitchFamily="18" charset="-120"/>
            </a:endParaRPr>
          </a:p>
        </p:txBody>
      </p:sp>
      <p:sp>
        <p:nvSpPr>
          <p:cNvPr id="6" name="Rectangle 2"/>
          <p:cNvSpPr txBox="1">
            <a:spLocks noChangeArrowheads="1"/>
          </p:cNvSpPr>
          <p:nvPr/>
        </p:nvSpPr>
        <p:spPr bwMode="auto">
          <a:xfrm>
            <a:off x="5374333" y="3140968"/>
            <a:ext cx="5903887"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endParaRPr lang="en-US" sz="4800" b="1" kern="0" dirty="0">
              <a:solidFill>
                <a:schemeClr val="hlink"/>
              </a:solidFill>
              <a:ea typeface="新細明體" pitchFamily="18" charset="-120"/>
            </a:endParaRPr>
          </a:p>
          <a:p>
            <a:pPr eaLnBrk="1" hangingPunct="1"/>
            <a:r>
              <a:rPr lang="en-US" sz="4800" b="1" kern="0" dirty="0">
                <a:solidFill>
                  <a:schemeClr val="hlink"/>
                </a:solidFill>
                <a:ea typeface="新細明體" pitchFamily="18" charset="-120"/>
              </a:rPr>
              <a:t>THANK </a:t>
            </a:r>
          </a:p>
          <a:p>
            <a:pPr eaLnBrk="1" hangingPunct="1"/>
            <a:r>
              <a:rPr lang="en-US" sz="4800" b="1" kern="0" dirty="0">
                <a:solidFill>
                  <a:schemeClr val="hlink"/>
                </a:solidFill>
                <a:ea typeface="新細明體" pitchFamily="18" charset="-120"/>
              </a:rPr>
              <a:t>YOU!!</a:t>
            </a:r>
          </a:p>
          <a:p>
            <a:pPr eaLnBrk="1" hangingPunct="1"/>
            <a:r>
              <a:rPr lang="en-US" sz="4800" b="1" kern="0" dirty="0">
                <a:solidFill>
                  <a:schemeClr val="hlink"/>
                </a:solidFill>
                <a:ea typeface="新細明體" pitchFamily="18" charset="-120"/>
              </a:rPr>
              <a:t>GOD BLESS</a:t>
            </a:r>
          </a:p>
        </p:txBody>
      </p:sp>
    </p:spTree>
    <p:extLst>
      <p:ext uri="{BB962C8B-B14F-4D97-AF65-F5344CB8AC3E}">
        <p14:creationId xmlns:p14="http://schemas.microsoft.com/office/powerpoint/2010/main" val="25207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188640"/>
            <a:ext cx="9601200" cy="1944216"/>
          </a:xfrm>
        </p:spPr>
        <p:txBody>
          <a:bodyPr>
            <a:noAutofit/>
          </a:bodyPr>
          <a:lstStyle/>
          <a:p>
            <a:pPr algn="ctr"/>
            <a:r>
              <a:rPr lang="en-GB" sz="4400" dirty="0">
                <a:latin typeface="Arial Black" panose="020B0A04020102020204" pitchFamily="34" charset="0"/>
              </a:rPr>
              <a:t>CGI Training &amp; Formation: </a:t>
            </a:r>
            <a:br>
              <a:rPr lang="en-GB" sz="4400" dirty="0">
                <a:latin typeface="Arial Black" panose="020B0A04020102020204" pitchFamily="34" charset="0"/>
              </a:rPr>
            </a:br>
            <a:r>
              <a:rPr lang="en-GB" sz="4400" dirty="0">
                <a:latin typeface="Arial Black" panose="020B0A04020102020204" pitchFamily="34" charset="0"/>
              </a:rPr>
              <a:t>An Overview</a:t>
            </a:r>
            <a:r>
              <a:rPr lang="en-GB" sz="4400" b="1" dirty="0"/>
              <a:t/>
            </a:r>
            <a:br>
              <a:rPr lang="en-GB" sz="4400" b="1" dirty="0"/>
            </a:br>
            <a:endParaRPr lang="en-GB" sz="4400" dirty="0"/>
          </a:p>
        </p:txBody>
      </p:sp>
      <p:sp>
        <p:nvSpPr>
          <p:cNvPr id="3" name="Content Placeholder 2"/>
          <p:cNvSpPr>
            <a:spLocks noGrp="1"/>
          </p:cNvSpPr>
          <p:nvPr>
            <p:ph idx="1"/>
          </p:nvPr>
        </p:nvSpPr>
        <p:spPr/>
        <p:txBody>
          <a:bodyPr>
            <a:normAutofit lnSpcReduction="10000"/>
          </a:bodyPr>
          <a:lstStyle/>
          <a:p>
            <a:pPr marL="0" lvl="0" indent="0" eaLnBrk="0" fontAlgn="base" hangingPunct="0">
              <a:lnSpc>
                <a:spcPct val="100000"/>
              </a:lnSpc>
              <a:spcBef>
                <a:spcPct val="0"/>
              </a:spcBef>
              <a:spcAft>
                <a:spcPct val="0"/>
              </a:spcAft>
              <a:buNone/>
              <a:tabLst>
                <a:tab pos="4114800" algn="l"/>
              </a:tabLst>
            </a:pPr>
            <a:endParaRPr lang="en-GB" b="1" dirty="0" smtClean="0">
              <a:latin typeface="Arial" pitchFamily="34" charset="0"/>
              <a:ea typeface="Calibri" pitchFamily="34" charset="0"/>
              <a:cs typeface="Times New Roman" pitchFamily="18" charset="0"/>
            </a:endParaRPr>
          </a:p>
          <a:p>
            <a:pPr marL="0" lvl="0" indent="0" eaLnBrk="0" fontAlgn="base" hangingPunct="0">
              <a:lnSpc>
                <a:spcPct val="100000"/>
              </a:lnSpc>
              <a:spcBef>
                <a:spcPct val="0"/>
              </a:spcBef>
              <a:spcAft>
                <a:spcPct val="0"/>
              </a:spcAft>
              <a:buNone/>
              <a:tabLst>
                <a:tab pos="4114800" algn="l"/>
              </a:tabLst>
            </a:pPr>
            <a:r>
              <a:rPr lang="en-GB" sz="3600" b="1" dirty="0" smtClean="0">
                <a:latin typeface="Arial" pitchFamily="34" charset="0"/>
                <a:ea typeface="Calibri" pitchFamily="34" charset="0"/>
                <a:cs typeface="Times New Roman" pitchFamily="18" charset="0"/>
              </a:rPr>
              <a:t>“</a:t>
            </a:r>
            <a:r>
              <a:rPr lang="en-GB" sz="3600" b="1" dirty="0">
                <a:latin typeface="Arial" pitchFamily="34" charset="0"/>
                <a:ea typeface="Calibri" pitchFamily="34" charset="0"/>
                <a:cs typeface="Times New Roman" pitchFamily="18" charset="0"/>
              </a:rPr>
              <a:t>SERVING OUR NEIGHBOUR FOR THE LOVE OF GOD AND PROMOTING THE DIGNITY OF MANKIND CANNOT BE ACHIEVED BY SECOND-RATE AND SUB-STANDARD PERFORMANCE. </a:t>
            </a:r>
            <a:endParaRPr lang="en-GB" sz="3600" b="1" dirty="0" smtClean="0">
              <a:latin typeface="Arial" pitchFamily="34" charset="0"/>
              <a:ea typeface="Calibri" pitchFamily="34" charset="0"/>
              <a:cs typeface="Times New Roman" pitchFamily="18" charset="0"/>
            </a:endParaRPr>
          </a:p>
          <a:p>
            <a:pPr marL="0" lvl="0" indent="0" eaLnBrk="0" fontAlgn="base" hangingPunct="0">
              <a:lnSpc>
                <a:spcPct val="100000"/>
              </a:lnSpc>
              <a:spcBef>
                <a:spcPct val="0"/>
              </a:spcBef>
              <a:spcAft>
                <a:spcPct val="0"/>
              </a:spcAft>
              <a:buNone/>
              <a:tabLst>
                <a:tab pos="4114800" algn="l"/>
              </a:tabLst>
            </a:pPr>
            <a:endParaRPr lang="en-GB" sz="3600" b="1" dirty="0">
              <a:latin typeface="Arial" pitchFamily="34" charset="0"/>
              <a:ea typeface="Calibri" pitchFamily="34" charset="0"/>
              <a:cs typeface="Times New Roman" pitchFamily="18" charset="0"/>
            </a:endParaRPr>
          </a:p>
          <a:p>
            <a:pPr marL="0" lvl="0" indent="0" eaLnBrk="0" fontAlgn="base" hangingPunct="0">
              <a:lnSpc>
                <a:spcPct val="100000"/>
              </a:lnSpc>
              <a:spcBef>
                <a:spcPct val="0"/>
              </a:spcBef>
              <a:spcAft>
                <a:spcPct val="0"/>
              </a:spcAft>
              <a:buNone/>
              <a:tabLst>
                <a:tab pos="4114800" algn="l"/>
              </a:tabLst>
            </a:pPr>
            <a:r>
              <a:rPr lang="en-GB" sz="3600" b="1" dirty="0" smtClean="0">
                <a:latin typeface="Arial" pitchFamily="34" charset="0"/>
                <a:ea typeface="Calibri" pitchFamily="34" charset="0"/>
                <a:cs typeface="Times New Roman" pitchFamily="18" charset="0"/>
              </a:rPr>
              <a:t>ONLY </a:t>
            </a:r>
            <a:r>
              <a:rPr lang="en-GB" sz="3600" b="1" dirty="0">
                <a:latin typeface="Arial" pitchFamily="34" charset="0"/>
                <a:ea typeface="Calibri" pitchFamily="34" charset="0"/>
                <a:cs typeface="Times New Roman" pitchFamily="18" charset="0"/>
              </a:rPr>
              <a:t>THE BEST IS GOOD ENOUGH”</a:t>
            </a:r>
            <a:r>
              <a:rPr lang="en-GB" sz="2800" b="1" dirty="0">
                <a:latin typeface="Arial" pitchFamily="34" charset="0"/>
                <a:ea typeface="Calibri" pitchFamily="34" charset="0"/>
                <a:cs typeface="Times New Roman" pitchFamily="18" charset="0"/>
              </a:rPr>
              <a:t>                                      </a:t>
            </a:r>
            <a:endParaRPr lang="en-GB" sz="2800" dirty="0">
              <a:latin typeface="Arial" pitchFamily="34" charset="0"/>
              <a:cs typeface="Arial" pitchFamily="34" charset="0"/>
            </a:endParaRPr>
          </a:p>
          <a:p>
            <a:pPr marL="0" lvl="0" indent="0" eaLnBrk="0" fontAlgn="base" hangingPunct="0">
              <a:lnSpc>
                <a:spcPct val="100000"/>
              </a:lnSpc>
              <a:spcBef>
                <a:spcPct val="0"/>
              </a:spcBef>
              <a:spcAft>
                <a:spcPct val="0"/>
              </a:spcAft>
              <a:buNone/>
              <a:tabLst>
                <a:tab pos="4114800" algn="l"/>
              </a:tabLst>
            </a:pPr>
            <a:r>
              <a:rPr lang="en-GB" sz="1400" b="1" dirty="0">
                <a:latin typeface="Arial" pitchFamily="34" charset="0"/>
                <a:ea typeface="Calibri" pitchFamily="34" charset="0"/>
                <a:cs typeface="Times New Roman" pitchFamily="18" charset="0"/>
              </a:rPr>
              <a:t>                                                  BLESSED FREDERIC OZANAM</a:t>
            </a:r>
          </a:p>
        </p:txBody>
      </p:sp>
      <p:sp>
        <p:nvSpPr>
          <p:cNvPr id="4" name="Oval 3" descr="logo nuevo (1)"/>
          <p:cNvSpPr>
            <a:spLocks noChangeArrowheads="1"/>
          </p:cNvSpPr>
          <p:nvPr/>
        </p:nvSpPr>
        <p:spPr bwMode="auto">
          <a:xfrm>
            <a:off x="11150199" y="5949383"/>
            <a:ext cx="788989" cy="810876"/>
          </a:xfrm>
          <a:prstGeom prst="ellipse">
            <a:avLst/>
          </a:prstGeom>
          <a:blipFill dpi="0" rotWithShape="1">
            <a:blip r:embed="rId2"/>
            <a:srcRect/>
            <a:stretch>
              <a:fillRect/>
            </a:stretch>
          </a:blipFill>
          <a:ln w="9525">
            <a:solidFill>
              <a:schemeClr val="bg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endParaRPr kumimoji="1" lang="fr-FR" altLang="en-US" sz="1799">
              <a:solidFill>
                <a:schemeClr val="bg1"/>
              </a:solidFill>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95366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129649"/>
            <a:ext cx="10512862" cy="1802572"/>
          </a:xfrm>
        </p:spPr>
        <p:txBody>
          <a:bodyPr>
            <a:normAutofit/>
          </a:bodyPr>
          <a:lstStyle/>
          <a:p>
            <a:pPr algn="ctr"/>
            <a:r>
              <a:rPr lang="en-GB" sz="3199" dirty="0">
                <a:latin typeface="Arial Black" panose="020B0A04020102020204" pitchFamily="34" charset="0"/>
              </a:rPr>
              <a:t>CGI Training &amp; Formation: </a:t>
            </a:r>
            <a:br>
              <a:rPr lang="en-GB" sz="3199" dirty="0">
                <a:latin typeface="Arial Black" panose="020B0A04020102020204" pitchFamily="34" charset="0"/>
              </a:rPr>
            </a:br>
            <a:r>
              <a:rPr lang="en-GB" sz="3199" dirty="0">
                <a:latin typeface="Arial Black" panose="020B0A04020102020204" pitchFamily="34" charset="0"/>
              </a:rPr>
              <a:t>An Overview</a:t>
            </a:r>
            <a:r>
              <a:rPr lang="en-GB" sz="3199" b="1" dirty="0"/>
              <a:t/>
            </a:r>
            <a:br>
              <a:rPr lang="en-GB" sz="3199" b="1" dirty="0"/>
            </a:br>
            <a:endParaRPr lang="en-GB" sz="3199" dirty="0"/>
          </a:p>
        </p:txBody>
      </p:sp>
      <p:sp>
        <p:nvSpPr>
          <p:cNvPr id="3" name="Content Placeholder 2"/>
          <p:cNvSpPr>
            <a:spLocks noGrp="1"/>
          </p:cNvSpPr>
          <p:nvPr>
            <p:ph idx="1"/>
          </p:nvPr>
        </p:nvSpPr>
        <p:spPr>
          <a:xfrm>
            <a:off x="837981" y="1826043"/>
            <a:ext cx="10512862" cy="4671929"/>
          </a:xfrm>
          <a:gradFill>
            <a:gsLst>
              <a:gs pos="1300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None/>
            </a:pPr>
            <a:endParaRPr lang="en-GB" dirty="0" smtClean="0"/>
          </a:p>
          <a:p>
            <a:pPr lvl="1"/>
            <a:r>
              <a:rPr lang="en-GB" sz="2999" b="1" dirty="0"/>
              <a:t>Early Beginnings</a:t>
            </a:r>
          </a:p>
          <a:p>
            <a:pPr lvl="1"/>
            <a:r>
              <a:rPr lang="en-GB" sz="2999" b="1" dirty="0"/>
              <a:t>Global Training for Conferences &amp; Conference Officers</a:t>
            </a:r>
          </a:p>
          <a:p>
            <a:pPr lvl="1"/>
            <a:r>
              <a:rPr lang="en-GB" sz="2999" b="1" dirty="0"/>
              <a:t>Building An International Training Structure</a:t>
            </a:r>
          </a:p>
          <a:p>
            <a:pPr lvl="1"/>
            <a:r>
              <a:rPr lang="en-GB" sz="2999" b="1" dirty="0"/>
              <a:t>Spiritual Advisers Formation Programme</a:t>
            </a:r>
          </a:p>
          <a:p>
            <a:pPr lvl="1"/>
            <a:r>
              <a:rPr lang="en-GB" sz="2999" b="1" dirty="0"/>
              <a:t>Some Questions?</a:t>
            </a:r>
          </a:p>
          <a:p>
            <a:pPr marL="457063" lvl="1" indent="0">
              <a:buNone/>
            </a:pPr>
            <a:endParaRPr lang="en-GB" sz="2999" b="1" dirty="0"/>
          </a:p>
          <a:p>
            <a:pPr marL="0" indent="0">
              <a:buNone/>
            </a:pPr>
            <a:r>
              <a:rPr lang="en-GB" sz="3199" b="1" i="1" dirty="0">
                <a:solidFill>
                  <a:srgbClr val="FF0000"/>
                </a:solidFill>
              </a:rPr>
              <a:t>“We Took the Road Together; We Will Finish it </a:t>
            </a:r>
            <a:r>
              <a:rPr lang="en-GB" sz="3199" b="1" i="1" dirty="0" smtClean="0">
                <a:solidFill>
                  <a:srgbClr val="FF0000"/>
                </a:solidFill>
              </a:rPr>
              <a:t> Together.”						</a:t>
            </a:r>
            <a:r>
              <a:rPr lang="en-GB" sz="1999" b="1" dirty="0" smtClean="0">
                <a:solidFill>
                  <a:srgbClr val="FF0000"/>
                </a:solidFill>
              </a:rPr>
              <a:t>Blessed </a:t>
            </a:r>
            <a:r>
              <a:rPr lang="en-GB" sz="1999" b="1" dirty="0">
                <a:solidFill>
                  <a:srgbClr val="FF0000"/>
                </a:solidFill>
              </a:rPr>
              <a:t>Frederic, 1833</a:t>
            </a:r>
          </a:p>
          <a:p>
            <a:pPr lvl="1"/>
            <a:endParaRPr lang="en-GB" sz="2999" b="1" dirty="0"/>
          </a:p>
          <a:p>
            <a:pPr marL="457063" lvl="1" indent="0">
              <a:buNone/>
            </a:pPr>
            <a:endParaRPr lang="en-GB" sz="2799" b="1" dirty="0"/>
          </a:p>
          <a:p>
            <a:pPr marL="457063" lvl="1" indent="0">
              <a:buNone/>
            </a:pPr>
            <a:endParaRPr lang="en-GB" b="1" dirty="0"/>
          </a:p>
        </p:txBody>
      </p:sp>
      <p:sp>
        <p:nvSpPr>
          <p:cNvPr id="4" name="Oval 3" descr="logo nuevo (1)"/>
          <p:cNvSpPr>
            <a:spLocks noChangeArrowheads="1"/>
          </p:cNvSpPr>
          <p:nvPr/>
        </p:nvSpPr>
        <p:spPr bwMode="auto">
          <a:xfrm>
            <a:off x="11150199" y="5949383"/>
            <a:ext cx="788989" cy="810876"/>
          </a:xfrm>
          <a:prstGeom prst="ellipse">
            <a:avLst/>
          </a:prstGeom>
          <a:blipFill dpi="0" rotWithShape="1">
            <a:blip r:embed="rId2"/>
            <a:srcRect/>
            <a:stretch>
              <a:fillRect/>
            </a:stretch>
          </a:blipFill>
          <a:ln w="9525">
            <a:solidFill>
              <a:schemeClr val="bg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endParaRPr kumimoji="1" lang="fr-FR" altLang="en-US" sz="1799">
              <a:solidFill>
                <a:schemeClr val="bg1"/>
              </a:solidFill>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341605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129649"/>
            <a:ext cx="10512862" cy="1802572"/>
          </a:xfrm>
        </p:spPr>
        <p:txBody>
          <a:bodyPr>
            <a:normAutofit/>
          </a:bodyPr>
          <a:lstStyle/>
          <a:p>
            <a:pPr algn="ctr"/>
            <a:r>
              <a:rPr lang="en-GB" sz="3199" dirty="0">
                <a:latin typeface="Arial Black" panose="020B0A04020102020204" pitchFamily="34" charset="0"/>
              </a:rPr>
              <a:t>CGI Training &amp; Formation: </a:t>
            </a:r>
            <a:br>
              <a:rPr lang="en-GB" sz="3199" dirty="0">
                <a:latin typeface="Arial Black" panose="020B0A04020102020204" pitchFamily="34" charset="0"/>
              </a:rPr>
            </a:br>
            <a:r>
              <a:rPr lang="en-GB" sz="3199" dirty="0">
                <a:latin typeface="Arial Black" panose="020B0A04020102020204" pitchFamily="34" charset="0"/>
              </a:rPr>
              <a:t>An Overview</a:t>
            </a:r>
            <a:r>
              <a:rPr lang="en-GB" sz="3199" b="1" dirty="0"/>
              <a:t/>
            </a:r>
            <a:br>
              <a:rPr lang="en-GB" sz="3199" b="1" dirty="0"/>
            </a:br>
            <a:endParaRPr lang="en-GB" sz="3199" dirty="0"/>
          </a:p>
        </p:txBody>
      </p:sp>
      <p:sp>
        <p:nvSpPr>
          <p:cNvPr id="3" name="Content Placeholder 2"/>
          <p:cNvSpPr>
            <a:spLocks noGrp="1"/>
          </p:cNvSpPr>
          <p:nvPr>
            <p:ph idx="1"/>
          </p:nvPr>
        </p:nvSpPr>
        <p:spPr>
          <a:xfrm>
            <a:off x="837981" y="1826043"/>
            <a:ext cx="10512862" cy="4671929"/>
          </a:xfrm>
          <a:gradFill>
            <a:gsLst>
              <a:gs pos="1300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None/>
            </a:pPr>
            <a:r>
              <a:rPr lang="en-GB" sz="2800" dirty="0" smtClean="0">
                <a:solidFill>
                  <a:schemeClr val="accent1">
                    <a:lumMod val="75000"/>
                  </a:schemeClr>
                </a:solidFill>
                <a:latin typeface="Arial Black" panose="020B0A04020102020204" pitchFamily="34" charset="0"/>
              </a:rPr>
              <a:t>Early Beginnings</a:t>
            </a:r>
          </a:p>
          <a:p>
            <a:pPr marL="0" indent="0">
              <a:buNone/>
            </a:pPr>
            <a:endParaRPr lang="en-GB" sz="2800" dirty="0" smtClean="0">
              <a:latin typeface="Arial Black" panose="020B0A04020102020204" pitchFamily="34" charset="0"/>
            </a:endParaRPr>
          </a:p>
          <a:p>
            <a:pPr>
              <a:buFont typeface="Wingdings" panose="05000000000000000000" pitchFamily="2" charset="2"/>
              <a:buChar char="ü"/>
            </a:pPr>
            <a:r>
              <a:rPr lang="en-GB" sz="2800" b="1" dirty="0" smtClean="0"/>
              <a:t>Training Programme for National Presidents</a:t>
            </a:r>
          </a:p>
          <a:p>
            <a:pPr>
              <a:buFont typeface="Wingdings" panose="05000000000000000000" pitchFamily="2" charset="2"/>
              <a:buChar char="ü"/>
            </a:pPr>
            <a:r>
              <a:rPr lang="en-GB" sz="2800" b="1" dirty="0" smtClean="0"/>
              <a:t>ITVPs Trained to Deliver Training Programme</a:t>
            </a:r>
          </a:p>
          <a:p>
            <a:pPr>
              <a:buFont typeface="Wingdings" panose="05000000000000000000" pitchFamily="2" charset="2"/>
              <a:buChar char="ü"/>
            </a:pPr>
            <a:r>
              <a:rPr lang="en-GB" sz="2800" b="1" dirty="0" smtClean="0"/>
              <a:t>Programme Delivered by ITVPs to over 80% of National Presidents</a:t>
            </a:r>
          </a:p>
          <a:p>
            <a:pPr>
              <a:buFont typeface="Wingdings" panose="05000000000000000000" pitchFamily="2" charset="2"/>
              <a:buChar char="ü"/>
            </a:pPr>
            <a:r>
              <a:rPr lang="en-GB" sz="2800" b="1" dirty="0" smtClean="0"/>
              <a:t>Reports Back were Positive</a:t>
            </a:r>
          </a:p>
        </p:txBody>
      </p:sp>
      <p:sp>
        <p:nvSpPr>
          <p:cNvPr id="4" name="Oval 3" descr="logo nuevo (1)"/>
          <p:cNvSpPr>
            <a:spLocks noChangeArrowheads="1"/>
          </p:cNvSpPr>
          <p:nvPr/>
        </p:nvSpPr>
        <p:spPr bwMode="auto">
          <a:xfrm>
            <a:off x="11150199" y="5949383"/>
            <a:ext cx="788989" cy="810876"/>
          </a:xfrm>
          <a:prstGeom prst="ellipse">
            <a:avLst/>
          </a:prstGeom>
          <a:blipFill dpi="0" rotWithShape="1">
            <a:blip r:embed="rId2"/>
            <a:srcRect/>
            <a:stretch>
              <a:fillRect/>
            </a:stretch>
          </a:blipFill>
          <a:ln w="9525">
            <a:solidFill>
              <a:schemeClr val="bg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endParaRPr kumimoji="1" lang="fr-FR" altLang="en-US" sz="1799">
              <a:solidFill>
                <a:schemeClr val="bg1"/>
              </a:solidFill>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232740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1988840"/>
            <a:ext cx="9144000" cy="3744415"/>
          </a:xfrm>
        </p:spPr>
        <p:txBody>
          <a:bodyPr/>
          <a:lstStyle/>
          <a:p>
            <a:r>
              <a:rPr lang="en-GB" sz="3200" b="1" i="1" dirty="0"/>
              <a:t>I think we too are the people who, on the one hand, want to listen to Jesus, but on the other hand, at times, like to find a stick to beat others with, to condemn others. And Jesus has this message for us: </a:t>
            </a:r>
            <a:r>
              <a:rPr lang="en-GB" sz="3200" b="1" i="1" u="sng" dirty="0"/>
              <a:t>mercy. </a:t>
            </a:r>
            <a:r>
              <a:rPr lang="en-GB" sz="3200" b="1" i="1" dirty="0" smtClean="0"/>
              <a:t/>
            </a:r>
            <a:br>
              <a:rPr lang="en-GB" sz="3200" b="1" i="1" dirty="0" smtClean="0"/>
            </a:br>
            <a:r>
              <a:rPr lang="en-GB" sz="3200" b="1" i="1" dirty="0" smtClean="0"/>
              <a:t>I </a:t>
            </a:r>
            <a:r>
              <a:rPr lang="en-GB" sz="3200" b="1" i="1" dirty="0"/>
              <a:t>think — and I say it with humility — that this is </a:t>
            </a:r>
            <a:r>
              <a:rPr lang="en-GB" sz="3200" b="1" i="1" dirty="0" smtClean="0"/>
              <a:t>the</a:t>
            </a:r>
            <a:r>
              <a:rPr lang="en-GB" sz="3200" dirty="0"/>
              <a:t> </a:t>
            </a:r>
            <a:r>
              <a:rPr lang="en-GB" sz="3200" b="1" i="1" dirty="0" smtClean="0"/>
              <a:t>Lord's </a:t>
            </a:r>
            <a:r>
              <a:rPr lang="en-GB" sz="3200" b="1" i="1" dirty="0"/>
              <a:t>most powerful message: </a:t>
            </a:r>
            <a:r>
              <a:rPr lang="en-GB" sz="3200" b="1" i="1" u="sng" dirty="0"/>
              <a:t>mercy</a:t>
            </a:r>
            <a:r>
              <a:rPr lang="en-GB" sz="3200" b="1" i="1" dirty="0"/>
              <a:t>. </a:t>
            </a:r>
            <a:br>
              <a:rPr lang="en-GB" sz="3200" b="1" i="1" dirty="0"/>
            </a:br>
            <a:r>
              <a:rPr lang="en-GB" sz="3200" b="1" i="1" dirty="0" smtClean="0"/>
              <a:t>				</a:t>
            </a:r>
            <a:r>
              <a:rPr lang="en-GB" sz="2400" b="1" i="1" dirty="0" smtClean="0"/>
              <a:t>Pope Francis Homily March 2013</a:t>
            </a:r>
            <a:endParaRPr lang="en-US" sz="2400" dirty="0"/>
          </a:p>
        </p:txBody>
      </p:sp>
      <p:sp>
        <p:nvSpPr>
          <p:cNvPr id="3" name="Text Placeholder 2"/>
          <p:cNvSpPr>
            <a:spLocks noGrp="1"/>
          </p:cNvSpPr>
          <p:nvPr>
            <p:ph type="body" idx="1"/>
          </p:nvPr>
        </p:nvSpPr>
        <p:spPr/>
        <p:txBody>
          <a:bodyPr>
            <a:normAutofit/>
          </a:bodyPr>
          <a:lstStyle/>
          <a:p>
            <a:pPr algn="ctr"/>
            <a:r>
              <a:rPr lang="en-GB" sz="4800" b="1" dirty="0"/>
              <a:t>Blessed are the Merciful</a:t>
            </a:r>
            <a:endParaRPr lang="en-US" sz="4800" dirty="0"/>
          </a:p>
        </p:txBody>
      </p:sp>
      <p:sp>
        <p:nvSpPr>
          <p:cNvPr id="4" name="Oval 3" descr="logo nuevo (1)"/>
          <p:cNvSpPr>
            <a:spLocks noChangeArrowheads="1"/>
          </p:cNvSpPr>
          <p:nvPr/>
        </p:nvSpPr>
        <p:spPr bwMode="auto">
          <a:xfrm>
            <a:off x="10774932" y="5661248"/>
            <a:ext cx="1128378" cy="1078930"/>
          </a:xfrm>
          <a:prstGeom prst="ellipse">
            <a:avLst/>
          </a:prstGeom>
          <a:blipFill dpi="0" rotWithShape="1">
            <a:blip r:embed="rId2"/>
            <a:srcRect/>
            <a:stretch>
              <a:fillRect/>
            </a:stretch>
          </a:bli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solidFill>
                <a:schemeClr val="bg1"/>
              </a:solidFill>
              <a:ea typeface="新細明體" pitchFamily="18" charset="-120"/>
            </a:endParaRPr>
          </a:p>
        </p:txBody>
      </p:sp>
    </p:spTree>
    <p:extLst>
      <p:ext uri="{BB962C8B-B14F-4D97-AF65-F5344CB8AC3E}">
        <p14:creationId xmlns:p14="http://schemas.microsoft.com/office/powerpoint/2010/main" val="287311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129648"/>
            <a:ext cx="10512862" cy="1696394"/>
          </a:xfrm>
        </p:spPr>
        <p:txBody>
          <a:bodyPr>
            <a:normAutofit/>
          </a:bodyPr>
          <a:lstStyle/>
          <a:p>
            <a:pPr algn="ctr"/>
            <a:r>
              <a:rPr lang="en-GB" sz="3199" dirty="0">
                <a:latin typeface="Arial Black" panose="020B0A04020102020204" pitchFamily="34" charset="0"/>
              </a:rPr>
              <a:t>CGI Training &amp; Formation: </a:t>
            </a:r>
            <a:br>
              <a:rPr lang="en-GB" sz="3199" dirty="0">
                <a:latin typeface="Arial Black" panose="020B0A04020102020204" pitchFamily="34" charset="0"/>
              </a:rPr>
            </a:br>
            <a:r>
              <a:rPr lang="en-GB" sz="3199" dirty="0">
                <a:latin typeface="Arial Black" panose="020B0A04020102020204" pitchFamily="34" charset="0"/>
              </a:rPr>
              <a:t>An Overview</a:t>
            </a:r>
            <a:r>
              <a:rPr lang="en-GB" sz="3199" b="1" dirty="0"/>
              <a:t/>
            </a:r>
            <a:br>
              <a:rPr lang="en-GB" sz="3199" b="1" dirty="0"/>
            </a:br>
            <a:endParaRPr lang="en-GB" sz="3199" dirty="0"/>
          </a:p>
        </p:txBody>
      </p:sp>
      <p:sp>
        <p:nvSpPr>
          <p:cNvPr id="3" name="Content Placeholder 2"/>
          <p:cNvSpPr>
            <a:spLocks noGrp="1"/>
          </p:cNvSpPr>
          <p:nvPr>
            <p:ph idx="1"/>
          </p:nvPr>
        </p:nvSpPr>
        <p:spPr>
          <a:xfrm>
            <a:off x="813148" y="1561869"/>
            <a:ext cx="10512862" cy="4671929"/>
          </a:xfrm>
          <a:gradFill>
            <a:gsLst>
              <a:gs pos="1300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pPr marL="0" indent="0">
              <a:buNone/>
            </a:pPr>
            <a:r>
              <a:rPr lang="en-GB" sz="3500" b="1" dirty="0">
                <a:solidFill>
                  <a:schemeClr val="accent1">
                    <a:lumMod val="75000"/>
                  </a:schemeClr>
                </a:solidFill>
              </a:rPr>
              <a:t>Training Programme for National </a:t>
            </a:r>
            <a:r>
              <a:rPr lang="en-GB" sz="3500" b="1" dirty="0" smtClean="0">
                <a:solidFill>
                  <a:schemeClr val="accent1">
                    <a:lumMod val="75000"/>
                  </a:schemeClr>
                </a:solidFill>
              </a:rPr>
              <a:t>Presidents</a:t>
            </a:r>
            <a:endParaRPr lang="en-GB" sz="3500" b="1" dirty="0" smtClean="0"/>
          </a:p>
          <a:p>
            <a:r>
              <a:rPr lang="en-GB" sz="2399" b="1" dirty="0"/>
              <a:t>Introduction</a:t>
            </a:r>
          </a:p>
          <a:p>
            <a:r>
              <a:rPr lang="en-GB" sz="2399" b="1" dirty="0"/>
              <a:t>Our Spirituality</a:t>
            </a:r>
          </a:p>
          <a:p>
            <a:r>
              <a:rPr lang="en-GB" sz="2399" b="1" dirty="0"/>
              <a:t>Our Society</a:t>
            </a:r>
          </a:p>
          <a:p>
            <a:r>
              <a:rPr lang="en-GB" sz="2399" b="1" dirty="0"/>
              <a:t>Presentation &amp; Communication Skills</a:t>
            </a:r>
          </a:p>
          <a:p>
            <a:r>
              <a:rPr lang="en-GB" sz="2399" b="1" dirty="0"/>
              <a:t>Leadership Skills: An Introduction</a:t>
            </a:r>
          </a:p>
          <a:p>
            <a:r>
              <a:rPr lang="en-GB" sz="2399" b="1" dirty="0"/>
              <a:t>Teambuilding</a:t>
            </a:r>
          </a:p>
          <a:p>
            <a:r>
              <a:rPr lang="en-GB" sz="2399" b="1" dirty="0"/>
              <a:t>Conducting Effective Meetings</a:t>
            </a:r>
          </a:p>
          <a:p>
            <a:r>
              <a:rPr lang="en-GB" sz="2399" b="1" dirty="0"/>
              <a:t>Analysis, Review &amp; Evaluation</a:t>
            </a:r>
          </a:p>
        </p:txBody>
      </p:sp>
      <p:sp>
        <p:nvSpPr>
          <p:cNvPr id="4" name="Oval 3" descr="logo nuevo (1)"/>
          <p:cNvSpPr>
            <a:spLocks noChangeArrowheads="1"/>
          </p:cNvSpPr>
          <p:nvPr/>
        </p:nvSpPr>
        <p:spPr bwMode="auto">
          <a:xfrm>
            <a:off x="11150199" y="5949383"/>
            <a:ext cx="788989" cy="810876"/>
          </a:xfrm>
          <a:prstGeom prst="ellipse">
            <a:avLst/>
          </a:prstGeom>
          <a:blipFill dpi="0" rotWithShape="1">
            <a:blip r:embed="rId2"/>
            <a:srcRect/>
            <a:stretch>
              <a:fillRect/>
            </a:stretch>
          </a:blipFill>
          <a:ln w="9525">
            <a:solidFill>
              <a:schemeClr val="bg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endParaRPr kumimoji="1" lang="fr-FR" altLang="en-US" sz="1799">
              <a:solidFill>
                <a:schemeClr val="bg1"/>
              </a:solidFill>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72417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129649"/>
            <a:ext cx="10512862" cy="1802572"/>
          </a:xfrm>
        </p:spPr>
        <p:txBody>
          <a:bodyPr>
            <a:normAutofit/>
          </a:bodyPr>
          <a:lstStyle/>
          <a:p>
            <a:pPr algn="ctr"/>
            <a:r>
              <a:rPr lang="en-GB" sz="3199" dirty="0">
                <a:latin typeface="Arial Black" panose="020B0A04020102020204" pitchFamily="34" charset="0"/>
              </a:rPr>
              <a:t>CGI Training &amp; Formation: </a:t>
            </a:r>
            <a:br>
              <a:rPr lang="en-GB" sz="3199" dirty="0">
                <a:latin typeface="Arial Black" panose="020B0A04020102020204" pitchFamily="34" charset="0"/>
              </a:rPr>
            </a:br>
            <a:r>
              <a:rPr lang="en-GB" sz="3199" dirty="0">
                <a:latin typeface="Arial Black" panose="020B0A04020102020204" pitchFamily="34" charset="0"/>
              </a:rPr>
              <a:t>An Overview</a:t>
            </a:r>
            <a:r>
              <a:rPr lang="en-GB" sz="3199" b="1" dirty="0"/>
              <a:t/>
            </a:r>
            <a:br>
              <a:rPr lang="en-GB" sz="3199" b="1" dirty="0"/>
            </a:br>
            <a:endParaRPr lang="en-GB" sz="3199" dirty="0"/>
          </a:p>
        </p:txBody>
      </p:sp>
      <p:sp>
        <p:nvSpPr>
          <p:cNvPr id="3" name="Content Placeholder 2"/>
          <p:cNvSpPr>
            <a:spLocks noGrp="1"/>
          </p:cNvSpPr>
          <p:nvPr>
            <p:ph idx="1"/>
          </p:nvPr>
        </p:nvSpPr>
        <p:spPr>
          <a:xfrm>
            <a:off x="670600" y="1426902"/>
            <a:ext cx="10512862" cy="4671929"/>
          </a:xfrm>
          <a:gradFill>
            <a:gsLst>
              <a:gs pos="1300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buNone/>
            </a:pPr>
            <a:endParaRPr lang="en-GB" dirty="0" smtClean="0">
              <a:latin typeface="Arial Black" panose="020B0A04020102020204" pitchFamily="34" charset="0"/>
            </a:endParaRPr>
          </a:p>
          <a:p>
            <a:pPr marL="0" indent="0">
              <a:buNone/>
            </a:pPr>
            <a:r>
              <a:rPr lang="en-GB" dirty="0" smtClean="0">
                <a:latin typeface="Arial Black" panose="020B0A04020102020204" pitchFamily="34" charset="0"/>
              </a:rPr>
              <a:t>Current!</a:t>
            </a:r>
          </a:p>
          <a:p>
            <a:pPr marL="0" indent="0">
              <a:buNone/>
            </a:pPr>
            <a:r>
              <a:rPr lang="en-GB" sz="3199" b="1" dirty="0">
                <a:solidFill>
                  <a:schemeClr val="accent1">
                    <a:lumMod val="75000"/>
                  </a:schemeClr>
                </a:solidFill>
              </a:rPr>
              <a:t>Global Training for Conferences &amp; Conference Officers</a:t>
            </a:r>
          </a:p>
          <a:p>
            <a:pPr>
              <a:buFont typeface="Wingdings" panose="05000000000000000000" pitchFamily="2" charset="2"/>
              <a:buChar char="ü"/>
            </a:pPr>
            <a:r>
              <a:rPr lang="en-GB" b="1" dirty="0" smtClean="0"/>
              <a:t>Working Party:   Canada; USA; Brazil; Ireland; England &amp; Wales; 				France &amp; Italy plus CGI  			</a:t>
            </a:r>
            <a:r>
              <a:rPr lang="en-GB" sz="1799" b="1" i="1" dirty="0"/>
              <a:t>February 2015</a:t>
            </a:r>
          </a:p>
          <a:p>
            <a:pPr>
              <a:buFont typeface="Wingdings" panose="05000000000000000000" pitchFamily="2" charset="2"/>
              <a:buChar char="ü"/>
            </a:pPr>
            <a:r>
              <a:rPr lang="en-GB" b="1" dirty="0" smtClean="0"/>
              <a:t>Conference Modules Identified &amp; Completed</a:t>
            </a:r>
          </a:p>
          <a:p>
            <a:pPr>
              <a:buFont typeface="Wingdings" panose="05000000000000000000" pitchFamily="2" charset="2"/>
              <a:buChar char="ü"/>
            </a:pPr>
            <a:r>
              <a:rPr lang="en-GB" b="1" dirty="0" smtClean="0"/>
              <a:t>Conference Officer Modules Identified &amp; Completed</a:t>
            </a:r>
          </a:p>
          <a:p>
            <a:pPr>
              <a:buFont typeface="Courier New" panose="02070309020205020404" pitchFamily="49" charset="0"/>
              <a:buChar char="o"/>
            </a:pPr>
            <a:r>
              <a:rPr lang="en-GB" b="1" dirty="0" smtClean="0"/>
              <a:t> Translation of All Modules into Four Languages in Progress</a:t>
            </a:r>
          </a:p>
          <a:p>
            <a:pPr>
              <a:buFont typeface="Courier New" panose="02070309020205020404" pitchFamily="49" charset="0"/>
              <a:buChar char="o"/>
            </a:pPr>
            <a:r>
              <a:rPr lang="en-GB" b="1" dirty="0" smtClean="0"/>
              <a:t>Recruitment of International Trainers in Progress</a:t>
            </a:r>
          </a:p>
        </p:txBody>
      </p:sp>
      <p:sp>
        <p:nvSpPr>
          <p:cNvPr id="4" name="Oval 3" descr="logo nuevo (1)"/>
          <p:cNvSpPr>
            <a:spLocks noChangeArrowheads="1"/>
          </p:cNvSpPr>
          <p:nvPr/>
        </p:nvSpPr>
        <p:spPr bwMode="auto">
          <a:xfrm>
            <a:off x="11150199" y="5949383"/>
            <a:ext cx="788989" cy="810876"/>
          </a:xfrm>
          <a:prstGeom prst="ellipse">
            <a:avLst/>
          </a:prstGeom>
          <a:blipFill dpi="0" rotWithShape="1">
            <a:blip r:embed="rId2"/>
            <a:srcRect/>
            <a:stretch>
              <a:fillRect/>
            </a:stretch>
          </a:blipFill>
          <a:ln w="9525">
            <a:solidFill>
              <a:schemeClr val="bg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endParaRPr kumimoji="1" lang="fr-FR" altLang="en-US" sz="1799">
              <a:solidFill>
                <a:schemeClr val="bg1"/>
              </a:solidFill>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297903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1884" y="172616"/>
            <a:ext cx="9601200" cy="1656184"/>
          </a:xfrm>
        </p:spPr>
        <p:txBody>
          <a:bodyPr>
            <a:noAutofit/>
          </a:bodyPr>
          <a:lstStyle/>
          <a:p>
            <a:pPr algn="ctr"/>
            <a:r>
              <a:rPr lang="en-GB" sz="3600" dirty="0">
                <a:latin typeface="Arial Black" panose="020B0A04020102020204" pitchFamily="34" charset="0"/>
              </a:rPr>
              <a:t>CGI Training &amp; Formation: </a:t>
            </a:r>
            <a:br>
              <a:rPr lang="en-GB" sz="3600" dirty="0">
                <a:latin typeface="Arial Black" panose="020B0A04020102020204" pitchFamily="34" charset="0"/>
              </a:rPr>
            </a:br>
            <a:r>
              <a:rPr lang="en-GB" dirty="0" smtClean="0">
                <a:solidFill>
                  <a:srgbClr val="FF0000"/>
                </a:solidFill>
                <a:latin typeface="Arial Black" panose="020B0A04020102020204" pitchFamily="34" charset="0"/>
              </a:rPr>
              <a:t>Universal Training General Programme</a:t>
            </a:r>
            <a:r>
              <a:rPr lang="en-GB" b="1" dirty="0">
                <a:solidFill>
                  <a:srgbClr val="FF0000"/>
                </a:solidFill>
              </a:rPr>
              <a:t/>
            </a:r>
            <a:br>
              <a:rPr lang="en-GB" b="1" dirty="0">
                <a:solidFill>
                  <a:srgbClr val="FF0000"/>
                </a:solidFill>
              </a:rPr>
            </a:br>
            <a:endParaRPr lang="en-GB" dirty="0">
              <a:solidFill>
                <a:srgbClr val="FF0000"/>
              </a:solidFill>
            </a:endParaRPr>
          </a:p>
        </p:txBody>
      </p:sp>
      <p:sp>
        <p:nvSpPr>
          <p:cNvPr id="3" name="Content Placeholder 2"/>
          <p:cNvSpPr>
            <a:spLocks noGrp="1"/>
          </p:cNvSpPr>
          <p:nvPr>
            <p:ph idx="1"/>
          </p:nvPr>
        </p:nvSpPr>
        <p:spPr>
          <a:xfrm>
            <a:off x="1522414" y="1828800"/>
            <a:ext cx="9601200" cy="4480520"/>
          </a:xfrm>
        </p:spPr>
        <p:txBody>
          <a:bodyPr>
            <a:normAutofit fontScale="92500" lnSpcReduction="10000"/>
          </a:bodyPr>
          <a:lstStyle/>
          <a:p>
            <a:r>
              <a:rPr lang="en-GB" dirty="0"/>
              <a:t> </a:t>
            </a:r>
            <a:r>
              <a:rPr lang="en-GB" b="1" dirty="0"/>
              <a:t>General Introduction </a:t>
            </a:r>
            <a:endParaRPr lang="en-GB" b="1" dirty="0" smtClean="0"/>
          </a:p>
          <a:p>
            <a:r>
              <a:rPr lang="en-GB" b="1" dirty="0" smtClean="0"/>
              <a:t> </a:t>
            </a:r>
            <a:r>
              <a:rPr lang="en-GB" b="1" dirty="0"/>
              <a:t>History/Origins </a:t>
            </a:r>
            <a:endParaRPr lang="en-GB" b="1" dirty="0" smtClean="0"/>
          </a:p>
          <a:p>
            <a:r>
              <a:rPr lang="en-GB" b="1" dirty="0" smtClean="0"/>
              <a:t> </a:t>
            </a:r>
            <a:r>
              <a:rPr lang="en-GB" b="1" dirty="0"/>
              <a:t>Spirituality </a:t>
            </a:r>
            <a:endParaRPr lang="en-GB" b="1" dirty="0" smtClean="0"/>
          </a:p>
          <a:p>
            <a:r>
              <a:rPr lang="en-GB" b="1" dirty="0" smtClean="0"/>
              <a:t> Global Poverty &amp; Systemic </a:t>
            </a:r>
            <a:r>
              <a:rPr lang="en-GB" b="1" dirty="0"/>
              <a:t>change </a:t>
            </a:r>
            <a:endParaRPr lang="en-GB" b="1" dirty="0" smtClean="0"/>
          </a:p>
          <a:p>
            <a:r>
              <a:rPr lang="en-GB" b="1" dirty="0" smtClean="0"/>
              <a:t> </a:t>
            </a:r>
            <a:r>
              <a:rPr lang="en-GB" b="1" dirty="0"/>
              <a:t>Visiting those in </a:t>
            </a:r>
            <a:r>
              <a:rPr lang="en-GB" b="1" dirty="0" smtClean="0"/>
              <a:t>need</a:t>
            </a:r>
          </a:p>
          <a:p>
            <a:r>
              <a:rPr lang="en-GB" b="1" dirty="0" smtClean="0"/>
              <a:t> </a:t>
            </a:r>
            <a:r>
              <a:rPr lang="en-GB" b="1" dirty="0"/>
              <a:t> The </a:t>
            </a:r>
            <a:r>
              <a:rPr lang="en-GB" b="1" dirty="0" smtClean="0"/>
              <a:t>Rule: Structure &amp; Governance</a:t>
            </a:r>
          </a:p>
          <a:p>
            <a:r>
              <a:rPr lang="en-GB" b="1" dirty="0" smtClean="0"/>
              <a:t> </a:t>
            </a:r>
            <a:r>
              <a:rPr lang="en-GB" b="1" dirty="0"/>
              <a:t>The Conference life </a:t>
            </a:r>
            <a:endParaRPr lang="en-GB" b="1" dirty="0" smtClean="0"/>
          </a:p>
          <a:p>
            <a:r>
              <a:rPr lang="en-GB" b="1" dirty="0" smtClean="0"/>
              <a:t> Vincentian </a:t>
            </a:r>
            <a:r>
              <a:rPr lang="en-GB" b="1" dirty="0"/>
              <a:t>solidarity : </a:t>
            </a:r>
            <a:r>
              <a:rPr lang="en-GB" b="1" dirty="0" smtClean="0"/>
              <a:t>Special Works, Projects</a:t>
            </a:r>
            <a:r>
              <a:rPr lang="en-GB" b="1" dirty="0"/>
              <a:t>, </a:t>
            </a:r>
            <a:r>
              <a:rPr lang="en-GB" b="1" dirty="0" err="1" smtClean="0"/>
              <a:t>Twinnge</a:t>
            </a:r>
            <a:r>
              <a:rPr lang="en-GB" b="1" dirty="0" err="1"/>
              <a:t>s</a:t>
            </a:r>
            <a:endParaRPr lang="en-GB" b="1" dirty="0" smtClean="0"/>
          </a:p>
          <a:p>
            <a:r>
              <a:rPr lang="en-GB" b="1" dirty="0" smtClean="0"/>
              <a:t> </a:t>
            </a:r>
            <a:r>
              <a:rPr lang="en-GB" b="1" dirty="0"/>
              <a:t>Youth </a:t>
            </a:r>
            <a:r>
              <a:rPr lang="en-GB" b="1" dirty="0" smtClean="0"/>
              <a:t>&amp; Young Adults</a:t>
            </a:r>
          </a:p>
          <a:p>
            <a:r>
              <a:rPr lang="en-GB" b="1" dirty="0" smtClean="0"/>
              <a:t> </a:t>
            </a:r>
            <a:r>
              <a:rPr lang="en-GB" b="1" dirty="0"/>
              <a:t>Relations with </a:t>
            </a:r>
            <a:r>
              <a:rPr lang="en-GB" b="1" dirty="0" smtClean="0"/>
              <a:t>International Organisations </a:t>
            </a:r>
            <a:r>
              <a:rPr lang="en-GB" b="1" dirty="0"/>
              <a:t>and with the Church </a:t>
            </a:r>
          </a:p>
        </p:txBody>
      </p:sp>
      <p:sp>
        <p:nvSpPr>
          <p:cNvPr id="4" name="Oval 3" descr="logo nuevo (1)"/>
          <p:cNvSpPr>
            <a:spLocks noChangeArrowheads="1"/>
          </p:cNvSpPr>
          <p:nvPr/>
        </p:nvSpPr>
        <p:spPr bwMode="auto">
          <a:xfrm>
            <a:off x="10630916" y="5589240"/>
            <a:ext cx="1222375" cy="1150938"/>
          </a:xfrm>
          <a:prstGeom prst="ellipse">
            <a:avLst/>
          </a:prstGeom>
          <a:blipFill dpi="0" rotWithShape="1">
            <a:blip r:embed="rId2"/>
            <a:srcRect/>
            <a:stretch>
              <a:fillRect/>
            </a:stretch>
          </a:bli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solidFill>
                <a:schemeClr val="bg1"/>
              </a:solidFill>
              <a:ea typeface="新細明體" pitchFamily="18" charset="-120"/>
            </a:endParaRPr>
          </a:p>
        </p:txBody>
      </p:sp>
    </p:spTree>
    <p:extLst>
      <p:ext uri="{BB962C8B-B14F-4D97-AF65-F5344CB8AC3E}">
        <p14:creationId xmlns:p14="http://schemas.microsoft.com/office/powerpoint/2010/main" val="397782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smtClean="0"/>
              <a:t>Conference Leadership Training</a:t>
            </a:r>
            <a:endParaRPr lang="en-GB" sz="4400" b="1" dirty="0"/>
          </a:p>
        </p:txBody>
      </p:sp>
      <p:sp>
        <p:nvSpPr>
          <p:cNvPr id="3" name="Content Placeholder 2"/>
          <p:cNvSpPr>
            <a:spLocks noGrp="1"/>
          </p:cNvSpPr>
          <p:nvPr>
            <p:ph idx="1"/>
          </p:nvPr>
        </p:nvSpPr>
        <p:spPr>
          <a:xfrm>
            <a:off x="1589515" y="1772816"/>
            <a:ext cx="9601200" cy="4191000"/>
          </a:xfrm>
        </p:spPr>
        <p:txBody>
          <a:bodyPr>
            <a:normAutofit lnSpcReduction="10000"/>
          </a:bodyPr>
          <a:lstStyle/>
          <a:p>
            <a:endParaRPr lang="en-GB" dirty="0" smtClean="0"/>
          </a:p>
          <a:p>
            <a:r>
              <a:rPr lang="en-GB" sz="2800" b="1" dirty="0" smtClean="0"/>
              <a:t>Module 1</a:t>
            </a:r>
          </a:p>
          <a:p>
            <a:pPr lvl="1"/>
            <a:r>
              <a:rPr lang="en-GB" sz="2800" b="1" dirty="0" smtClean="0">
                <a:solidFill>
                  <a:srgbClr val="FF0000"/>
                </a:solidFill>
              </a:rPr>
              <a:t>Servant Leader</a:t>
            </a:r>
          </a:p>
          <a:p>
            <a:pPr lvl="2"/>
            <a:r>
              <a:rPr lang="en-GB" sz="2800" b="1" dirty="0" smtClean="0"/>
              <a:t>Leadership Styles/Skills</a:t>
            </a:r>
          </a:p>
          <a:p>
            <a:pPr lvl="2"/>
            <a:r>
              <a:rPr lang="en-GB" sz="2800" b="1" dirty="0" smtClean="0"/>
              <a:t>Team Building</a:t>
            </a:r>
          </a:p>
          <a:p>
            <a:pPr lvl="2"/>
            <a:r>
              <a:rPr lang="en-GB" sz="2800" b="1" dirty="0" smtClean="0"/>
              <a:t>Delegation</a:t>
            </a:r>
          </a:p>
          <a:p>
            <a:pPr lvl="2"/>
            <a:r>
              <a:rPr lang="en-GB" sz="2800" b="1" dirty="0" smtClean="0"/>
              <a:t>Accountability</a:t>
            </a:r>
          </a:p>
          <a:p>
            <a:pPr lvl="2"/>
            <a:r>
              <a:rPr lang="en-GB" sz="2800" b="1" dirty="0" smtClean="0"/>
              <a:t>Personal/Professional Development</a:t>
            </a:r>
          </a:p>
          <a:p>
            <a:pPr lvl="2"/>
            <a:r>
              <a:rPr lang="en-GB" sz="2800" b="1" dirty="0" smtClean="0"/>
              <a:t>Succession Planning</a:t>
            </a:r>
          </a:p>
        </p:txBody>
      </p:sp>
      <p:sp>
        <p:nvSpPr>
          <p:cNvPr id="4" name="Oval 3" descr="logo nuevo (1)"/>
          <p:cNvSpPr>
            <a:spLocks noChangeArrowheads="1"/>
          </p:cNvSpPr>
          <p:nvPr/>
        </p:nvSpPr>
        <p:spPr bwMode="auto">
          <a:xfrm>
            <a:off x="10630916" y="5589240"/>
            <a:ext cx="1222375" cy="1150938"/>
          </a:xfrm>
          <a:prstGeom prst="ellipse">
            <a:avLst/>
          </a:prstGeom>
          <a:blipFill dpi="0" rotWithShape="1">
            <a:blip r:embed="rId2"/>
            <a:srcRect/>
            <a:stretch>
              <a:fillRect/>
            </a:stretch>
          </a:bli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solidFill>
                <a:schemeClr val="bg1"/>
              </a:solidFill>
              <a:ea typeface="新細明體" pitchFamily="18" charset="-120"/>
            </a:endParaRPr>
          </a:p>
        </p:txBody>
      </p:sp>
    </p:spTree>
    <p:extLst>
      <p:ext uri="{BB962C8B-B14F-4D97-AF65-F5344CB8AC3E}">
        <p14:creationId xmlns:p14="http://schemas.microsoft.com/office/powerpoint/2010/main" val="359281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a:t>Conference Leadership Training</a:t>
            </a:r>
            <a:endParaRPr lang="en-GB" sz="4400" dirty="0"/>
          </a:p>
        </p:txBody>
      </p:sp>
      <p:sp>
        <p:nvSpPr>
          <p:cNvPr id="3" name="Content Placeholder 2"/>
          <p:cNvSpPr>
            <a:spLocks noGrp="1"/>
          </p:cNvSpPr>
          <p:nvPr>
            <p:ph idx="1"/>
          </p:nvPr>
        </p:nvSpPr>
        <p:spPr/>
        <p:txBody>
          <a:bodyPr/>
          <a:lstStyle/>
          <a:p>
            <a:endParaRPr lang="en-GB" b="1" dirty="0" smtClean="0"/>
          </a:p>
          <a:p>
            <a:r>
              <a:rPr lang="en-GB" sz="2800" b="1" dirty="0" smtClean="0"/>
              <a:t>Module 2</a:t>
            </a:r>
          </a:p>
          <a:p>
            <a:pPr lvl="1"/>
            <a:r>
              <a:rPr lang="en-GB" sz="2800" b="1" dirty="0" smtClean="0">
                <a:solidFill>
                  <a:srgbClr val="FF0000"/>
                </a:solidFill>
              </a:rPr>
              <a:t>Managing a Meeting</a:t>
            </a:r>
          </a:p>
          <a:p>
            <a:pPr marL="279082" lvl="1" indent="0">
              <a:buNone/>
            </a:pPr>
            <a:endParaRPr lang="en-GB" sz="2800" b="1" dirty="0" smtClean="0">
              <a:solidFill>
                <a:srgbClr val="FF0000"/>
              </a:solidFill>
            </a:endParaRPr>
          </a:p>
          <a:p>
            <a:pPr lvl="2"/>
            <a:r>
              <a:rPr lang="en-GB" sz="2800" b="1" dirty="0" smtClean="0"/>
              <a:t>Effective/ Efficient Chairing a Meeting</a:t>
            </a:r>
          </a:p>
          <a:p>
            <a:pPr lvl="2"/>
            <a:r>
              <a:rPr lang="en-GB" sz="2800" b="1" dirty="0" smtClean="0"/>
              <a:t>Decision Making/ Consensus</a:t>
            </a:r>
            <a:endParaRPr lang="en-GB" sz="2800" b="1" dirty="0"/>
          </a:p>
          <a:p>
            <a:pPr lvl="2"/>
            <a:r>
              <a:rPr lang="en-GB" sz="2800" b="1" dirty="0" smtClean="0"/>
              <a:t>Listening Skills	</a:t>
            </a:r>
            <a:r>
              <a:rPr lang="en-GB" sz="2400" b="1" dirty="0" smtClean="0"/>
              <a:t>							</a:t>
            </a:r>
          </a:p>
          <a:p>
            <a:pPr marL="569913" lvl="2" indent="0">
              <a:buNone/>
            </a:pPr>
            <a:r>
              <a:rPr lang="en-GB" sz="2400" b="1" dirty="0" smtClean="0"/>
              <a:t>	</a:t>
            </a:r>
          </a:p>
        </p:txBody>
      </p:sp>
      <p:sp>
        <p:nvSpPr>
          <p:cNvPr id="4" name="Oval 3" descr="logo nuevo (1)"/>
          <p:cNvSpPr>
            <a:spLocks noChangeArrowheads="1"/>
          </p:cNvSpPr>
          <p:nvPr/>
        </p:nvSpPr>
        <p:spPr bwMode="auto">
          <a:xfrm>
            <a:off x="10630916" y="5589240"/>
            <a:ext cx="1222375" cy="1150938"/>
          </a:xfrm>
          <a:prstGeom prst="ellipse">
            <a:avLst/>
          </a:prstGeom>
          <a:blipFill dpi="0" rotWithShape="1">
            <a:blip r:embed="rId2"/>
            <a:srcRect/>
            <a:stretch>
              <a:fillRect/>
            </a:stretch>
          </a:bli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solidFill>
                <a:schemeClr val="bg1"/>
              </a:solidFill>
              <a:ea typeface="新細明體" pitchFamily="18" charset="-120"/>
            </a:endParaRPr>
          </a:p>
        </p:txBody>
      </p:sp>
    </p:spTree>
    <p:extLst>
      <p:ext uri="{BB962C8B-B14F-4D97-AF65-F5344CB8AC3E}">
        <p14:creationId xmlns:p14="http://schemas.microsoft.com/office/powerpoint/2010/main" val="25449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a:t>Conference Leadership Training</a:t>
            </a:r>
            <a:endParaRPr lang="en-GB" sz="4400" dirty="0"/>
          </a:p>
        </p:txBody>
      </p:sp>
      <p:sp>
        <p:nvSpPr>
          <p:cNvPr id="3" name="Content Placeholder 2"/>
          <p:cNvSpPr>
            <a:spLocks noGrp="1"/>
          </p:cNvSpPr>
          <p:nvPr>
            <p:ph idx="1"/>
          </p:nvPr>
        </p:nvSpPr>
        <p:spPr/>
        <p:txBody>
          <a:bodyPr/>
          <a:lstStyle/>
          <a:p>
            <a:endParaRPr lang="en-GB" dirty="0" smtClean="0"/>
          </a:p>
          <a:p>
            <a:r>
              <a:rPr lang="en-GB" sz="2800" b="1" dirty="0" smtClean="0"/>
              <a:t>Module 3</a:t>
            </a:r>
          </a:p>
          <a:p>
            <a:pPr lvl="1"/>
            <a:r>
              <a:rPr lang="en-GB" sz="2800" b="1" dirty="0" smtClean="0">
                <a:solidFill>
                  <a:srgbClr val="FF0000"/>
                </a:solidFill>
              </a:rPr>
              <a:t>Roles &amp; Responsibilities</a:t>
            </a:r>
          </a:p>
          <a:p>
            <a:pPr marL="279082" lvl="1" indent="0">
              <a:buNone/>
            </a:pPr>
            <a:endParaRPr lang="en-GB" sz="2400" b="1" dirty="0" smtClean="0">
              <a:solidFill>
                <a:srgbClr val="FF0000"/>
              </a:solidFill>
            </a:endParaRPr>
          </a:p>
          <a:p>
            <a:pPr lvl="2"/>
            <a:r>
              <a:rPr lang="en-GB" sz="2800" b="1" dirty="0" smtClean="0"/>
              <a:t>Recruitment</a:t>
            </a:r>
          </a:p>
          <a:p>
            <a:pPr lvl="2"/>
            <a:r>
              <a:rPr lang="en-GB" sz="2800" b="1" dirty="0" smtClean="0"/>
              <a:t>Fundraising</a:t>
            </a:r>
          </a:p>
          <a:p>
            <a:pPr lvl="2"/>
            <a:r>
              <a:rPr lang="en-GB" sz="2800" b="1" dirty="0" smtClean="0"/>
              <a:t>Election/Selection pf Conference Officers</a:t>
            </a:r>
          </a:p>
        </p:txBody>
      </p:sp>
      <p:sp>
        <p:nvSpPr>
          <p:cNvPr id="4" name="Oval 3" descr="logo nuevo (1)"/>
          <p:cNvSpPr>
            <a:spLocks noChangeArrowheads="1"/>
          </p:cNvSpPr>
          <p:nvPr/>
        </p:nvSpPr>
        <p:spPr bwMode="auto">
          <a:xfrm>
            <a:off x="10630916" y="5589240"/>
            <a:ext cx="1222375" cy="1150938"/>
          </a:xfrm>
          <a:prstGeom prst="ellipse">
            <a:avLst/>
          </a:prstGeom>
          <a:blipFill dpi="0" rotWithShape="1">
            <a:blip r:embed="rId2"/>
            <a:srcRect/>
            <a:stretch>
              <a:fillRect/>
            </a:stretch>
          </a:bli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solidFill>
                <a:schemeClr val="bg1"/>
              </a:solidFill>
              <a:ea typeface="新細明體" pitchFamily="18" charset="-120"/>
            </a:endParaRPr>
          </a:p>
        </p:txBody>
      </p:sp>
    </p:spTree>
    <p:extLst>
      <p:ext uri="{BB962C8B-B14F-4D97-AF65-F5344CB8AC3E}">
        <p14:creationId xmlns:p14="http://schemas.microsoft.com/office/powerpoint/2010/main" val="68521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22414" y="260648"/>
            <a:ext cx="9601200" cy="1296144"/>
          </a:xfrm>
        </p:spPr>
        <p:txBody>
          <a:bodyPr>
            <a:noAutofit/>
          </a:bodyPr>
          <a:lstStyle/>
          <a:p>
            <a:pPr algn="ctr"/>
            <a:r>
              <a:rPr lang="en-GB" sz="4400" b="1" dirty="0"/>
              <a:t>Blessed are the Merciful</a:t>
            </a:r>
            <a:r>
              <a:rPr lang="en-US" sz="4400" dirty="0"/>
              <a:t/>
            </a:r>
            <a:br>
              <a:rPr lang="en-US" sz="4400" dirty="0"/>
            </a:br>
            <a:endParaRPr lang="en-GB" sz="4400" dirty="0"/>
          </a:p>
        </p:txBody>
      </p:sp>
      <p:sp>
        <p:nvSpPr>
          <p:cNvPr id="6" name="Content Placeholder 5"/>
          <p:cNvSpPr>
            <a:spLocks noGrp="1"/>
          </p:cNvSpPr>
          <p:nvPr>
            <p:ph idx="1"/>
          </p:nvPr>
        </p:nvSpPr>
        <p:spPr/>
        <p:txBody>
          <a:bodyPr>
            <a:normAutofit lnSpcReduction="10000"/>
          </a:bodyPr>
          <a:lstStyle/>
          <a:p>
            <a:pPr marL="0" indent="0">
              <a:buNone/>
            </a:pPr>
            <a:r>
              <a:rPr lang="en-GB" sz="2400" b="1" dirty="0" smtClean="0"/>
              <a:t>Mary in the Magnificant proclaims that God</a:t>
            </a:r>
          </a:p>
          <a:p>
            <a:pPr marL="0" indent="0">
              <a:buNone/>
            </a:pPr>
            <a:r>
              <a:rPr lang="en-GB" sz="2800" b="1" dirty="0" smtClean="0"/>
              <a:t>‘… casts the mighty away from their thrones …. Sends the rich away empty’ </a:t>
            </a:r>
            <a:r>
              <a:rPr lang="en-GB" sz="1600" b="1" dirty="0" smtClean="0"/>
              <a:t>(Lk  1:46-55)</a:t>
            </a:r>
          </a:p>
          <a:p>
            <a:pPr marL="0" indent="0">
              <a:buNone/>
            </a:pPr>
            <a:endParaRPr lang="en-GB" sz="1600" b="1" dirty="0" smtClean="0"/>
          </a:p>
          <a:p>
            <a:pPr marL="0" indent="0">
              <a:buNone/>
            </a:pPr>
            <a:r>
              <a:rPr lang="en-GB" sz="2400" b="1" dirty="0" smtClean="0"/>
              <a:t>God has chosen to stand with the lowly who remember his mercy.</a:t>
            </a:r>
          </a:p>
          <a:p>
            <a:pPr marL="0" indent="0">
              <a:buNone/>
            </a:pPr>
            <a:endParaRPr lang="en-GB" sz="2400" dirty="0"/>
          </a:p>
          <a:p>
            <a:pPr marL="0" indent="0">
              <a:buNone/>
            </a:pPr>
            <a:r>
              <a:rPr lang="en-GB" sz="2800" b="1" dirty="0" smtClean="0"/>
              <a:t>Where do we stand? </a:t>
            </a:r>
          </a:p>
          <a:p>
            <a:pPr marL="0" indent="0">
              <a:buNone/>
            </a:pPr>
            <a:r>
              <a:rPr lang="en-GB" sz="2800" b="1" dirty="0" smtClean="0"/>
              <a:t>Whose values do we share? Do we remember the lowly?</a:t>
            </a:r>
            <a:endParaRPr lang="en-GB" sz="2800" b="1" dirty="0"/>
          </a:p>
        </p:txBody>
      </p:sp>
      <p:sp>
        <p:nvSpPr>
          <p:cNvPr id="3" name="Oval 2" descr="logo nuevo (1)"/>
          <p:cNvSpPr>
            <a:spLocks noChangeArrowheads="1"/>
          </p:cNvSpPr>
          <p:nvPr/>
        </p:nvSpPr>
        <p:spPr bwMode="auto">
          <a:xfrm>
            <a:off x="10630916" y="5589240"/>
            <a:ext cx="1222375" cy="1150938"/>
          </a:xfrm>
          <a:prstGeom prst="ellipse">
            <a:avLst/>
          </a:prstGeom>
          <a:blipFill dpi="0" rotWithShape="1">
            <a:blip r:embed="rId2"/>
            <a:srcRect/>
            <a:stretch>
              <a:fillRect/>
            </a:stretch>
          </a:bli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solidFill>
                <a:schemeClr val="bg1"/>
              </a:solidFill>
              <a:ea typeface="新細明體" pitchFamily="18" charset="-120"/>
            </a:endParaRPr>
          </a:p>
        </p:txBody>
      </p:sp>
    </p:spTree>
    <p:extLst>
      <p:ext uri="{BB962C8B-B14F-4D97-AF65-F5344CB8AC3E}">
        <p14:creationId xmlns:p14="http://schemas.microsoft.com/office/powerpoint/2010/main" val="388216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dirty="0" smtClean="0"/>
              <a:t>Lord be Merciful to Me a Sinner</a:t>
            </a:r>
            <a:endParaRPr lang="en-GB" sz="4800" b="1" dirty="0"/>
          </a:p>
        </p:txBody>
      </p:sp>
      <p:pic>
        <p:nvPicPr>
          <p:cNvPr id="3" name="Picture 2"/>
          <p:cNvPicPr/>
          <p:nvPr/>
        </p:nvPicPr>
        <p:blipFill>
          <a:blip r:embed="rId2" cstate="print"/>
          <a:srcRect/>
          <a:stretch>
            <a:fillRect/>
          </a:stretch>
        </p:blipFill>
        <p:spPr bwMode="auto">
          <a:xfrm>
            <a:off x="4078188" y="1988840"/>
            <a:ext cx="3816424" cy="3096344"/>
          </a:xfrm>
          <a:prstGeom prst="rect">
            <a:avLst/>
          </a:prstGeom>
          <a:noFill/>
          <a:ln w="57150" cmpd="thickThin">
            <a:noFill/>
            <a:miter lim="800000"/>
            <a:headEnd/>
            <a:tailEnd/>
          </a:ln>
        </p:spPr>
      </p:pic>
      <p:sp>
        <p:nvSpPr>
          <p:cNvPr id="4" name="Oval 3" descr="logo nuevo (1)"/>
          <p:cNvSpPr>
            <a:spLocks noChangeArrowheads="1"/>
          </p:cNvSpPr>
          <p:nvPr/>
        </p:nvSpPr>
        <p:spPr bwMode="auto">
          <a:xfrm>
            <a:off x="10774932" y="5589240"/>
            <a:ext cx="1222375" cy="1150938"/>
          </a:xfrm>
          <a:prstGeom prst="ellipse">
            <a:avLst/>
          </a:prstGeom>
          <a:blipFill dpi="0" rotWithShape="1">
            <a:blip r:embed="rId3"/>
            <a:srcRect/>
            <a:stretch>
              <a:fillRect/>
            </a:stretch>
          </a:bli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solidFill>
                <a:schemeClr val="bg1"/>
              </a:solidFill>
              <a:ea typeface="新細明體" pitchFamily="18" charset="-120"/>
            </a:endParaRPr>
          </a:p>
        </p:txBody>
      </p:sp>
    </p:spTree>
    <p:extLst>
      <p:ext uri="{BB962C8B-B14F-4D97-AF65-F5344CB8AC3E}">
        <p14:creationId xmlns:p14="http://schemas.microsoft.com/office/powerpoint/2010/main" val="242172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96530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t>“Let us weep for the misfortune of our oppressed brothers; let us weep for the cruelty of our brothers the oppressors.” </a:t>
            </a:r>
            <a:r>
              <a:rPr lang="en-GB" sz="4000" b="1" dirty="0" smtClean="0"/>
              <a:t>			</a:t>
            </a:r>
            <a:r>
              <a:rPr lang="en-GB" sz="1800" dirty="0" smtClean="0"/>
              <a:t>(Frederic </a:t>
            </a:r>
            <a:r>
              <a:rPr lang="en-GB" sz="1800" dirty="0"/>
              <a:t>to </a:t>
            </a:r>
            <a:r>
              <a:rPr lang="en-GB" sz="1800" dirty="0" err="1"/>
              <a:t>Materne</a:t>
            </a:r>
            <a:r>
              <a:rPr lang="en-GB" sz="1800" dirty="0"/>
              <a:t>, 1829)</a:t>
            </a:r>
          </a:p>
        </p:txBody>
      </p:sp>
      <p:sp>
        <p:nvSpPr>
          <p:cNvPr id="3" name="Text Placeholder 2"/>
          <p:cNvSpPr>
            <a:spLocks noGrp="1"/>
          </p:cNvSpPr>
          <p:nvPr>
            <p:ph type="body" idx="1"/>
          </p:nvPr>
        </p:nvSpPr>
        <p:spPr/>
        <p:txBody>
          <a:bodyPr/>
          <a:lstStyle/>
          <a:p>
            <a:pPr algn="ctr"/>
            <a:r>
              <a:rPr lang="en-GB" sz="4800" b="1" dirty="0"/>
              <a:t>Blessed are the Merciful</a:t>
            </a:r>
            <a:endParaRPr lang="en-US" sz="4800" dirty="0"/>
          </a:p>
          <a:p>
            <a:endParaRPr lang="en-GB" dirty="0"/>
          </a:p>
        </p:txBody>
      </p:sp>
      <p:sp>
        <p:nvSpPr>
          <p:cNvPr id="4" name="Oval 3" descr="logo nuevo (1)"/>
          <p:cNvSpPr>
            <a:spLocks noChangeArrowheads="1"/>
          </p:cNvSpPr>
          <p:nvPr/>
        </p:nvSpPr>
        <p:spPr bwMode="auto">
          <a:xfrm>
            <a:off x="10774932" y="5661248"/>
            <a:ext cx="1128378" cy="1078930"/>
          </a:xfrm>
          <a:prstGeom prst="ellipse">
            <a:avLst/>
          </a:prstGeom>
          <a:blipFill dpi="0" rotWithShape="1">
            <a:blip r:embed="rId2"/>
            <a:srcRect/>
            <a:stretch>
              <a:fillRect/>
            </a:stretch>
          </a:bli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solidFill>
                <a:schemeClr val="bg1"/>
              </a:solidFill>
              <a:ea typeface="新細明體" pitchFamily="18" charset="-120"/>
            </a:endParaRPr>
          </a:p>
        </p:txBody>
      </p:sp>
    </p:spTree>
    <p:extLst>
      <p:ext uri="{BB962C8B-B14F-4D97-AF65-F5344CB8AC3E}">
        <p14:creationId xmlns:p14="http://schemas.microsoft.com/office/powerpoint/2010/main" val="9989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2169009"/>
            <a:ext cx="9144000" cy="4031704"/>
          </a:xfrm>
        </p:spPr>
        <p:txBody>
          <a:bodyPr/>
          <a:lstStyle/>
          <a:p>
            <a:r>
              <a:rPr lang="en-GB" sz="4000" b="1" i="1" dirty="0"/>
              <a:t>“Go to the poor: you will find God</a:t>
            </a:r>
            <a:r>
              <a:rPr lang="en-GB" sz="4000" b="1" i="1" dirty="0" smtClean="0"/>
              <a:t>.”</a:t>
            </a:r>
            <a:br>
              <a:rPr lang="en-GB" sz="4000" b="1" i="1" dirty="0" smtClean="0"/>
            </a:br>
            <a:r>
              <a:rPr lang="en-GB" sz="4000" b="1" i="1" dirty="0" smtClean="0"/>
              <a:t>                                             </a:t>
            </a:r>
            <a:r>
              <a:rPr lang="en-GB" sz="1800" b="1" i="1" dirty="0" smtClean="0"/>
              <a:t>Saint Vincent de Paul</a:t>
            </a:r>
            <a:br>
              <a:rPr lang="en-GB" sz="1800" b="1" i="1" dirty="0" smtClean="0"/>
            </a:br>
            <a:r>
              <a:rPr lang="en-GB" sz="1800" b="1" i="1" dirty="0" smtClean="0"/>
              <a:t/>
            </a:r>
            <a:br>
              <a:rPr lang="en-GB" sz="1800" b="1" i="1" dirty="0" smtClean="0"/>
            </a:br>
            <a:r>
              <a:rPr lang="en-GB" sz="4000" b="1" i="1" dirty="0"/>
              <a:t>“The Spirit of the Lord is upon me, therefore he has anointed me. He has sent me to bring good tidings to the poor.”</a:t>
            </a:r>
            <a:r>
              <a:rPr lang="en-GB" sz="4000" dirty="0"/>
              <a:t>      </a:t>
            </a:r>
            <a:r>
              <a:rPr lang="en-GB" sz="4000" dirty="0" smtClean="0"/>
              <a:t>						</a:t>
            </a:r>
            <a:r>
              <a:rPr lang="en-GB" sz="1800" dirty="0" smtClean="0"/>
              <a:t>(</a:t>
            </a:r>
            <a:r>
              <a:rPr lang="en-GB" sz="1800" b="1" dirty="0"/>
              <a:t>Lk 4.18)</a:t>
            </a:r>
            <a:r>
              <a:rPr lang="en-GB" sz="1800" dirty="0"/>
              <a:t/>
            </a:r>
            <a:br>
              <a:rPr lang="en-GB" sz="1800" dirty="0"/>
            </a:br>
            <a:r>
              <a:rPr lang="en-GB" sz="1800" b="1" dirty="0"/>
              <a:t/>
            </a:r>
            <a:br>
              <a:rPr lang="en-GB" sz="1800" b="1" dirty="0"/>
            </a:br>
            <a:endParaRPr lang="en-GB" sz="1800" b="1" dirty="0"/>
          </a:p>
        </p:txBody>
      </p:sp>
      <p:sp>
        <p:nvSpPr>
          <p:cNvPr id="3" name="Text Placeholder 2"/>
          <p:cNvSpPr>
            <a:spLocks noGrp="1"/>
          </p:cNvSpPr>
          <p:nvPr>
            <p:ph type="body" idx="1"/>
          </p:nvPr>
        </p:nvSpPr>
        <p:spPr/>
        <p:txBody>
          <a:bodyPr/>
          <a:lstStyle/>
          <a:p>
            <a:pPr algn="ctr"/>
            <a:r>
              <a:rPr lang="en-GB" sz="4800" b="1" dirty="0"/>
              <a:t>Blessed are the Merciful</a:t>
            </a:r>
            <a:endParaRPr lang="en-US" sz="4800" dirty="0"/>
          </a:p>
          <a:p>
            <a:endParaRPr lang="en-GB" dirty="0"/>
          </a:p>
        </p:txBody>
      </p:sp>
      <p:sp>
        <p:nvSpPr>
          <p:cNvPr id="4" name="Oval 3" descr="logo nuevo (1)"/>
          <p:cNvSpPr>
            <a:spLocks noChangeArrowheads="1"/>
          </p:cNvSpPr>
          <p:nvPr/>
        </p:nvSpPr>
        <p:spPr bwMode="auto">
          <a:xfrm>
            <a:off x="10774932" y="5661248"/>
            <a:ext cx="1128378" cy="1078930"/>
          </a:xfrm>
          <a:prstGeom prst="ellipse">
            <a:avLst/>
          </a:prstGeom>
          <a:blipFill dpi="0" rotWithShape="1">
            <a:blip r:embed="rId2"/>
            <a:srcRect/>
            <a:stretch>
              <a:fillRect/>
            </a:stretch>
          </a:bli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solidFill>
                <a:schemeClr val="bg1"/>
              </a:solidFill>
              <a:ea typeface="新細明體" pitchFamily="18" charset="-120"/>
            </a:endParaRPr>
          </a:p>
        </p:txBody>
      </p:sp>
    </p:spTree>
    <p:extLst>
      <p:ext uri="{BB962C8B-B14F-4D97-AF65-F5344CB8AC3E}">
        <p14:creationId xmlns:p14="http://schemas.microsoft.com/office/powerpoint/2010/main" val="30466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133600"/>
            <a:ext cx="9144000" cy="3200401"/>
          </a:xfrm>
        </p:spPr>
        <p:txBody>
          <a:bodyPr/>
          <a:lstStyle/>
          <a:p>
            <a:r>
              <a:rPr lang="en-US" sz="4400" b="1" i="1" dirty="0"/>
              <a:t>“The poor are our masters. They are our lords. We must obey them and it is no exaggeration to call them lords as we do, because our Lord is in the poor.”</a:t>
            </a:r>
            <a:r>
              <a:rPr lang="en-US" sz="4400" b="1" dirty="0"/>
              <a:t> </a:t>
            </a:r>
            <a:r>
              <a:rPr lang="en-US" sz="4400" b="1" dirty="0" smtClean="0"/>
              <a:t>				</a:t>
            </a:r>
            <a:r>
              <a:rPr lang="en-US" sz="1800" b="1" dirty="0" smtClean="0"/>
              <a:t>St </a:t>
            </a:r>
            <a:r>
              <a:rPr lang="en-US" sz="1800" b="1" dirty="0"/>
              <a:t>Vincent de Paul.</a:t>
            </a:r>
            <a:endParaRPr lang="en-GB" sz="1800" dirty="0"/>
          </a:p>
        </p:txBody>
      </p:sp>
      <p:sp>
        <p:nvSpPr>
          <p:cNvPr id="3" name="Text Placeholder 2"/>
          <p:cNvSpPr>
            <a:spLocks noGrp="1"/>
          </p:cNvSpPr>
          <p:nvPr>
            <p:ph type="body" idx="1"/>
          </p:nvPr>
        </p:nvSpPr>
        <p:spPr/>
        <p:txBody>
          <a:bodyPr/>
          <a:lstStyle/>
          <a:p>
            <a:pPr algn="ctr"/>
            <a:r>
              <a:rPr lang="en-GB" sz="4800" b="1" dirty="0"/>
              <a:t>Blessed are the Merciful</a:t>
            </a:r>
            <a:endParaRPr lang="en-US" sz="4800" dirty="0"/>
          </a:p>
          <a:p>
            <a:endParaRPr lang="en-GB" dirty="0"/>
          </a:p>
        </p:txBody>
      </p:sp>
      <p:sp>
        <p:nvSpPr>
          <p:cNvPr id="4" name="Oval 3" descr="logo nuevo (1)"/>
          <p:cNvSpPr>
            <a:spLocks noChangeArrowheads="1"/>
          </p:cNvSpPr>
          <p:nvPr/>
        </p:nvSpPr>
        <p:spPr bwMode="auto">
          <a:xfrm>
            <a:off x="10846940" y="5661248"/>
            <a:ext cx="1128378" cy="1078930"/>
          </a:xfrm>
          <a:prstGeom prst="ellipse">
            <a:avLst/>
          </a:prstGeom>
          <a:blipFill dpi="0" rotWithShape="1">
            <a:blip r:embed="rId2"/>
            <a:srcRect/>
            <a:stretch>
              <a:fillRect/>
            </a:stretch>
          </a:bli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solidFill>
                <a:schemeClr val="bg1"/>
              </a:solidFill>
              <a:ea typeface="新細明體" pitchFamily="18" charset="-120"/>
            </a:endParaRPr>
          </a:p>
        </p:txBody>
      </p:sp>
    </p:spTree>
    <p:extLst>
      <p:ext uri="{BB962C8B-B14F-4D97-AF65-F5344CB8AC3E}">
        <p14:creationId xmlns:p14="http://schemas.microsoft.com/office/powerpoint/2010/main" val="407586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US" b="1" dirty="0"/>
              <a:t>‘…light no darkness can extinguish</a:t>
            </a:r>
            <a:r>
              <a:rPr lang="en-US" b="1" dirty="0" smtClean="0"/>
              <a:t>’</a:t>
            </a:r>
            <a:br>
              <a:rPr lang="en-US" b="1" dirty="0" smtClean="0"/>
            </a:br>
            <a:endParaRPr lang="en-GB" dirty="0"/>
          </a:p>
        </p:txBody>
      </p:sp>
      <p:sp>
        <p:nvSpPr>
          <p:cNvPr id="3" name="Text Placeholder 2"/>
          <p:cNvSpPr>
            <a:spLocks noGrp="1"/>
          </p:cNvSpPr>
          <p:nvPr>
            <p:ph type="body" idx="1"/>
          </p:nvPr>
        </p:nvSpPr>
        <p:spPr/>
        <p:txBody>
          <a:bodyPr/>
          <a:lstStyle/>
          <a:p>
            <a:pPr algn="ctr"/>
            <a:r>
              <a:rPr lang="en-GB" sz="4800" b="1" dirty="0"/>
              <a:t>Blessed are the Merciful</a:t>
            </a:r>
            <a:endParaRPr lang="en-US" sz="4800" dirty="0"/>
          </a:p>
          <a:p>
            <a:endParaRPr lang="en-GB" dirty="0"/>
          </a:p>
        </p:txBody>
      </p:sp>
      <p:sp>
        <p:nvSpPr>
          <p:cNvPr id="4" name="Oval 3" descr="logo nuevo (1)"/>
          <p:cNvSpPr>
            <a:spLocks noChangeArrowheads="1"/>
          </p:cNvSpPr>
          <p:nvPr/>
        </p:nvSpPr>
        <p:spPr bwMode="auto">
          <a:xfrm>
            <a:off x="10846940" y="5661248"/>
            <a:ext cx="1128378" cy="1078930"/>
          </a:xfrm>
          <a:prstGeom prst="ellipse">
            <a:avLst/>
          </a:prstGeom>
          <a:blipFill dpi="0" rotWithShape="1">
            <a:blip r:embed="rId2"/>
            <a:srcRect/>
            <a:stretch>
              <a:fillRect/>
            </a:stretch>
          </a:bli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solidFill>
                <a:schemeClr val="bg1"/>
              </a:solidFill>
              <a:ea typeface="新細明體" pitchFamily="18" charset="-120"/>
            </a:endParaRP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0196" y="4437112"/>
            <a:ext cx="3312368" cy="1872208"/>
          </a:xfrm>
          <a:prstGeom prst="rect">
            <a:avLst/>
          </a:prstGeom>
          <a:noFill/>
        </p:spPr>
      </p:pic>
    </p:spTree>
    <p:extLst>
      <p:ext uri="{BB962C8B-B14F-4D97-AF65-F5344CB8AC3E}">
        <p14:creationId xmlns:p14="http://schemas.microsoft.com/office/powerpoint/2010/main" val="37531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60648"/>
            <a:ext cx="9601200" cy="1728192"/>
          </a:xfrm>
        </p:spPr>
        <p:txBody>
          <a:bodyPr>
            <a:noAutofit/>
          </a:bodyPr>
          <a:lstStyle/>
          <a:p>
            <a:pPr algn="ctr"/>
            <a:r>
              <a:rPr lang="en-GB" sz="4800" b="1" dirty="0" smtClean="0"/>
              <a:t/>
            </a:r>
            <a:br>
              <a:rPr lang="en-GB" sz="4800" b="1" dirty="0" smtClean="0"/>
            </a:br>
            <a:r>
              <a:rPr lang="en-GB" sz="4800" b="1" dirty="0"/>
              <a:t/>
            </a:r>
            <a:br>
              <a:rPr lang="en-GB" sz="4800" b="1" dirty="0"/>
            </a:br>
            <a:r>
              <a:rPr lang="en-GB" sz="4800" b="1" dirty="0" smtClean="0"/>
              <a:t>Blessed </a:t>
            </a:r>
            <a:r>
              <a:rPr lang="en-GB" sz="4800" b="1" dirty="0"/>
              <a:t>are the Merciful</a:t>
            </a:r>
            <a:r>
              <a:rPr lang="en-US" sz="4800" dirty="0"/>
              <a:t/>
            </a:r>
            <a:br>
              <a:rPr lang="en-US" sz="4800" dirty="0"/>
            </a:br>
            <a:endParaRPr lang="en-GB" sz="4800" dirty="0"/>
          </a:p>
        </p:txBody>
      </p:sp>
      <p:sp>
        <p:nvSpPr>
          <p:cNvPr id="3" name="Rectangle 2"/>
          <p:cNvSpPr/>
          <p:nvPr/>
        </p:nvSpPr>
        <p:spPr>
          <a:xfrm>
            <a:off x="1522414" y="1706440"/>
            <a:ext cx="9601200" cy="4308872"/>
          </a:xfrm>
          <a:prstGeom prst="rect">
            <a:avLst/>
          </a:prstGeom>
        </p:spPr>
        <p:txBody>
          <a:bodyPr wrap="square">
            <a:spAutoFit/>
          </a:bodyPr>
          <a:lstStyle/>
          <a:p>
            <a:r>
              <a:rPr lang="en-US" b="1" dirty="0"/>
              <a:t>COMMISSION </a:t>
            </a:r>
            <a:r>
              <a:rPr lang="en-US" dirty="0"/>
              <a:t>FOR</a:t>
            </a:r>
            <a:r>
              <a:rPr lang="en-US" b="1" dirty="0"/>
              <a:t> </a:t>
            </a:r>
            <a:br>
              <a:rPr lang="en-US" b="1" dirty="0"/>
            </a:br>
            <a:r>
              <a:rPr lang="en-US" b="1" dirty="0"/>
              <a:t>INTERNATIONAL AID </a:t>
            </a:r>
            <a:r>
              <a:rPr lang="en-US" dirty="0"/>
              <a:t>AND</a:t>
            </a:r>
            <a:r>
              <a:rPr lang="en-US" b="1" dirty="0"/>
              <a:t> DEVELOPMENT</a:t>
            </a:r>
            <a:br>
              <a:rPr lang="en-US" b="1" dirty="0"/>
            </a:br>
            <a:r>
              <a:rPr lang="en-US" b="1" dirty="0"/>
              <a:t/>
            </a:r>
            <a:br>
              <a:rPr lang="en-US" b="1" dirty="0"/>
            </a:br>
            <a:r>
              <a:rPr lang="en-US" b="1" dirty="0"/>
              <a:t>COMMISSION INTERNATIONALE </a:t>
            </a:r>
            <a:br>
              <a:rPr lang="en-US" b="1" dirty="0"/>
            </a:br>
            <a:r>
              <a:rPr lang="en-US" b="1" dirty="0"/>
              <a:t>POUR L’AIDE  </a:t>
            </a:r>
            <a:r>
              <a:rPr lang="en-US" dirty="0"/>
              <a:t>ET LE </a:t>
            </a:r>
            <a:r>
              <a:rPr lang="en-US" b="1" dirty="0"/>
              <a:t> DEVELOPPEMENT</a:t>
            </a:r>
            <a:br>
              <a:rPr lang="en-US" b="1" dirty="0"/>
            </a:br>
            <a:r>
              <a:rPr lang="en-US" b="1" dirty="0"/>
              <a:t/>
            </a:r>
            <a:br>
              <a:rPr lang="en-US" b="1" dirty="0"/>
            </a:br>
            <a:r>
              <a:rPr lang="en-US" b="1" dirty="0"/>
              <a:t/>
            </a:r>
            <a:br>
              <a:rPr lang="en-US" b="1" dirty="0"/>
            </a:br>
            <a:r>
              <a:rPr lang="en-US" b="1" dirty="0"/>
              <a:t/>
            </a:r>
            <a:br>
              <a:rPr lang="en-US" b="1" dirty="0"/>
            </a:br>
            <a:r>
              <a:rPr lang="en-US" b="1" dirty="0"/>
              <a:t/>
            </a:r>
            <a:br>
              <a:rPr lang="en-US" b="1" dirty="0"/>
            </a:br>
            <a:r>
              <a:rPr lang="en-US" sz="4400" b="1" dirty="0"/>
              <a:t>C I A D</a:t>
            </a:r>
            <a:br>
              <a:rPr lang="en-US" sz="4400" b="1" dirty="0"/>
            </a:br>
            <a:r>
              <a:rPr lang="en-US" sz="3200" b="1" dirty="0"/>
              <a:t>Brian O’Reilly</a:t>
            </a:r>
            <a:br>
              <a:rPr lang="en-US" sz="3200" b="1" dirty="0"/>
            </a:br>
            <a:r>
              <a:rPr lang="en-US" b="1" dirty="0"/>
              <a:t>Vice-President General</a:t>
            </a:r>
            <a:br>
              <a:rPr lang="en-US" b="1" dirty="0"/>
            </a:br>
            <a:r>
              <a:rPr lang="en-US" b="1" dirty="0"/>
              <a:t>CIAD Chairman</a:t>
            </a:r>
            <a:endParaRPr lang="en-GB" dirty="0"/>
          </a:p>
        </p:txBody>
      </p:sp>
      <p:sp>
        <p:nvSpPr>
          <p:cNvPr id="4" name="Oval 4" descr="logo nuevo (1)"/>
          <p:cNvSpPr>
            <a:spLocks noChangeArrowheads="1"/>
          </p:cNvSpPr>
          <p:nvPr/>
        </p:nvSpPr>
        <p:spPr bwMode="auto">
          <a:xfrm>
            <a:off x="9111306" y="3140968"/>
            <a:ext cx="2016224" cy="1872208"/>
          </a:xfrm>
          <a:prstGeom prst="ellipse">
            <a:avLst/>
          </a:prstGeom>
          <a:blipFill dpi="0" rotWithShape="1">
            <a:blip r:embed="rId2"/>
            <a:srcRect/>
            <a:stretch>
              <a:fillRect/>
            </a:stretch>
          </a:bli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solidFill>
                <a:schemeClr val="bg1"/>
              </a:solidFill>
              <a:ea typeface="新細明體" pitchFamily="18" charset="-120"/>
            </a:endParaRPr>
          </a:p>
        </p:txBody>
      </p:sp>
    </p:spTree>
    <p:extLst>
      <p:ext uri="{BB962C8B-B14F-4D97-AF65-F5344CB8AC3E}">
        <p14:creationId xmlns:p14="http://schemas.microsoft.com/office/powerpoint/2010/main" val="198414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kern="0" dirty="0">
                <a:ea typeface="新細明體" pitchFamily="18" charset="-120"/>
              </a:rPr>
              <a:t>What is the “CIAD” ?</a:t>
            </a:r>
            <a:endParaRPr lang="en-GB" sz="4800" dirty="0"/>
          </a:p>
        </p:txBody>
      </p:sp>
      <p:sp>
        <p:nvSpPr>
          <p:cNvPr id="3" name="Rectangle 2"/>
          <p:cNvSpPr/>
          <p:nvPr/>
        </p:nvSpPr>
        <p:spPr>
          <a:xfrm>
            <a:off x="1603649" y="1746161"/>
            <a:ext cx="9519965" cy="4708981"/>
          </a:xfrm>
          <a:prstGeom prst="rect">
            <a:avLst/>
          </a:prstGeom>
        </p:spPr>
        <p:txBody>
          <a:bodyPr wrap="square">
            <a:spAutoFit/>
          </a:bodyPr>
          <a:lstStyle/>
          <a:p>
            <a:pPr marL="285750" indent="-285750">
              <a:buFont typeface="Arial" panose="020B0604020202020204" pitchFamily="34" charset="0"/>
              <a:buChar char="•"/>
            </a:pPr>
            <a:r>
              <a:rPr lang="fr-FR" sz="2000" b="1" dirty="0"/>
              <a:t>Commission for International </a:t>
            </a:r>
            <a:r>
              <a:rPr lang="fr-FR" sz="2000" b="1" dirty="0" err="1"/>
              <a:t>Aid</a:t>
            </a:r>
            <a:r>
              <a:rPr lang="fr-FR" sz="2000" b="1" dirty="0"/>
              <a:t> and </a:t>
            </a:r>
            <a:r>
              <a:rPr lang="fr-FR" sz="2000" b="1" dirty="0" err="1"/>
              <a:t>Development</a:t>
            </a:r>
            <a:r>
              <a:rPr lang="fr-FR" sz="2000" b="1" dirty="0"/>
              <a:t>  </a:t>
            </a:r>
            <a:r>
              <a:rPr lang="fr-FR" sz="2000" b="1" dirty="0" err="1"/>
              <a:t>replaced</a:t>
            </a:r>
            <a:r>
              <a:rPr lang="fr-FR" sz="2000" b="1" dirty="0"/>
              <a:t> </a:t>
            </a:r>
          </a:p>
          <a:p>
            <a:r>
              <a:rPr lang="fr-FR" sz="2000" b="1" dirty="0"/>
              <a:t>    Territorial </a:t>
            </a:r>
            <a:r>
              <a:rPr lang="fr-FR" sz="2000" b="1" dirty="0" err="1"/>
              <a:t>Technical</a:t>
            </a:r>
            <a:r>
              <a:rPr lang="fr-FR" sz="2000" b="1" dirty="0"/>
              <a:t> Commission (TTC)  in 2010</a:t>
            </a:r>
          </a:p>
          <a:p>
            <a:endParaRPr lang="fr-FR" sz="2000" b="1" dirty="0"/>
          </a:p>
          <a:p>
            <a:pPr marL="285750" indent="-285750">
              <a:buFont typeface="Arial" panose="020B0604020202020204" pitchFamily="34" charset="0"/>
              <a:buChar char="•"/>
            </a:pPr>
            <a:r>
              <a:rPr lang="fr-FR" sz="2000" b="1" dirty="0"/>
              <a:t>12 </a:t>
            </a:r>
            <a:r>
              <a:rPr lang="fr-FR" sz="2000" b="1" dirty="0" err="1"/>
              <a:t>members</a:t>
            </a:r>
            <a:r>
              <a:rPr lang="fr-FR" sz="2000" b="1" dirty="0"/>
              <a:t> (SVP </a:t>
            </a:r>
            <a:r>
              <a:rPr lang="fr-FR" sz="2000" b="1" dirty="0" err="1"/>
              <a:t>Volunters</a:t>
            </a:r>
            <a:r>
              <a:rPr lang="fr-FR" sz="2000" b="1" dirty="0"/>
              <a:t> &amp; International Office Staff)</a:t>
            </a:r>
          </a:p>
          <a:p>
            <a:pPr marL="1200150" lvl="2" indent="-285750">
              <a:buFont typeface="Arial" panose="020B0604020202020204" pitchFamily="34" charset="0"/>
              <a:buChar char="•"/>
            </a:pPr>
            <a:r>
              <a:rPr lang="fr-FR" sz="2000" b="1" dirty="0"/>
              <a:t>4 </a:t>
            </a:r>
            <a:r>
              <a:rPr lang="fr-FR" sz="2000" b="1" dirty="0" err="1"/>
              <a:t>Board</a:t>
            </a:r>
            <a:r>
              <a:rPr lang="fr-FR" sz="2000" b="1" dirty="0"/>
              <a:t> </a:t>
            </a:r>
            <a:r>
              <a:rPr lang="fr-FR" sz="2000" b="1" dirty="0" err="1"/>
              <a:t>members</a:t>
            </a:r>
            <a:endParaRPr lang="fr-FR" sz="2000" b="1" dirty="0"/>
          </a:p>
          <a:p>
            <a:pPr marL="1200150" lvl="2" indent="-285750">
              <a:buFont typeface="Arial" panose="020B0604020202020204" pitchFamily="34" charset="0"/>
              <a:buChar char="•"/>
            </a:pPr>
            <a:r>
              <a:rPr lang="fr-FR" sz="2000" b="1" dirty="0"/>
              <a:t>1 </a:t>
            </a:r>
            <a:r>
              <a:rPr lang="fr-FR" sz="2000" b="1" dirty="0" err="1"/>
              <a:t>Coordinator</a:t>
            </a:r>
            <a:endParaRPr lang="fr-FR" sz="2000" b="1" dirty="0"/>
          </a:p>
          <a:p>
            <a:pPr marL="1200150" lvl="2" indent="-285750">
              <a:buFont typeface="Arial" panose="020B0604020202020204" pitchFamily="34" charset="0"/>
              <a:buChar char="•"/>
            </a:pPr>
            <a:r>
              <a:rPr lang="fr-FR" sz="2000" b="1" dirty="0"/>
              <a:t>7 </a:t>
            </a:r>
            <a:r>
              <a:rPr lang="fr-FR" sz="2000" b="1" dirty="0" err="1"/>
              <a:t>Correspondents</a:t>
            </a:r>
            <a:endParaRPr lang="fr-FR" sz="2000" b="1" dirty="0"/>
          </a:p>
          <a:p>
            <a:pPr marL="285750" indent="-285750">
              <a:buFont typeface="Arial" panose="020B0604020202020204" pitchFamily="34" charset="0"/>
              <a:buChar char="•"/>
            </a:pPr>
            <a:endParaRPr lang="fr-FR" sz="2000" b="1" dirty="0"/>
          </a:p>
          <a:p>
            <a:pPr marL="285750" indent="-285750">
              <a:buFont typeface="Arial" panose="020B0604020202020204" pitchFamily="34" charset="0"/>
              <a:buChar char="•"/>
            </a:pPr>
            <a:r>
              <a:rPr lang="fr-FR" sz="2000" b="1" dirty="0" err="1"/>
              <a:t>Meets</a:t>
            </a:r>
            <a:r>
              <a:rPr lang="fr-FR" sz="2000" b="1" dirty="0"/>
              <a:t> </a:t>
            </a:r>
            <a:r>
              <a:rPr lang="fr-FR" sz="2000" b="1" dirty="0" err="1"/>
              <a:t>every</a:t>
            </a:r>
            <a:r>
              <a:rPr lang="fr-FR" sz="2000" b="1" dirty="0"/>
              <a:t> 6 </a:t>
            </a:r>
            <a:r>
              <a:rPr lang="fr-FR" sz="2000" b="1" dirty="0" err="1"/>
              <a:t>weeks</a:t>
            </a:r>
            <a:r>
              <a:rPr lang="fr-FR" sz="2000" b="1" dirty="0"/>
              <a:t> </a:t>
            </a:r>
            <a:r>
              <a:rPr lang="fr-FR" sz="2000" b="1" dirty="0" err="1"/>
              <a:t>approx</a:t>
            </a:r>
            <a:r>
              <a:rPr lang="fr-FR" sz="2000" b="1" dirty="0"/>
              <a:t>.</a:t>
            </a:r>
          </a:p>
          <a:p>
            <a:pPr marL="285750" indent="-285750">
              <a:buFont typeface="Arial" panose="020B0604020202020204" pitchFamily="34" charset="0"/>
              <a:buChar char="•"/>
            </a:pPr>
            <a:endParaRPr lang="fr-FR" sz="2000" b="1" dirty="0"/>
          </a:p>
          <a:p>
            <a:pPr marL="285750" indent="-285750">
              <a:buFont typeface="Arial" panose="020B0604020202020204" pitchFamily="34" charset="0"/>
              <a:buChar char="•"/>
            </a:pPr>
            <a:r>
              <a:rPr lang="fr-FR" sz="2000" b="1" dirty="0" err="1"/>
              <a:t>Reviews</a:t>
            </a:r>
            <a:r>
              <a:rPr lang="fr-FR" sz="2000" b="1" dirty="0"/>
              <a:t> and </a:t>
            </a:r>
            <a:r>
              <a:rPr lang="fr-FR" sz="2000" b="1" dirty="0" err="1"/>
              <a:t>Follows</a:t>
            </a:r>
            <a:r>
              <a:rPr lang="fr-FR" sz="2000" b="1" dirty="0"/>
              <a:t>-up </a:t>
            </a:r>
            <a:r>
              <a:rPr lang="fr-FR" sz="2000" b="1" dirty="0" err="1"/>
              <a:t>Request</a:t>
            </a:r>
            <a:r>
              <a:rPr lang="fr-FR" sz="2000" b="1" dirty="0"/>
              <a:t> for Assistance </a:t>
            </a:r>
            <a:r>
              <a:rPr lang="fr-FR" sz="2000" b="1" dirty="0" err="1"/>
              <a:t>from</a:t>
            </a:r>
            <a:r>
              <a:rPr lang="fr-FR" sz="2000" b="1" dirty="0"/>
              <a:t> countries</a:t>
            </a:r>
          </a:p>
          <a:p>
            <a:pPr marL="285750" indent="-285750">
              <a:buFont typeface="Arial" panose="020B0604020202020204" pitchFamily="34" charset="0"/>
              <a:buChar char="•"/>
            </a:pPr>
            <a:endParaRPr lang="fr-FR" sz="2000" b="1" dirty="0"/>
          </a:p>
          <a:p>
            <a:pPr marL="285750" indent="-285750">
              <a:buFont typeface="Arial" panose="020B0604020202020204" pitchFamily="34" charset="0"/>
              <a:buChar char="•"/>
            </a:pPr>
            <a:r>
              <a:rPr lang="fr-FR" sz="2000" b="1" dirty="0" err="1"/>
              <a:t>Human</a:t>
            </a:r>
            <a:r>
              <a:rPr lang="fr-FR" sz="2000" b="1" dirty="0"/>
              <a:t> and Natural </a:t>
            </a:r>
            <a:r>
              <a:rPr lang="fr-FR" sz="2000" b="1" dirty="0" err="1"/>
              <a:t>Disasters</a:t>
            </a:r>
            <a:r>
              <a:rPr lang="fr-FR" sz="2000" b="1" dirty="0"/>
              <a:t>; Emergency &amp; </a:t>
            </a:r>
            <a:r>
              <a:rPr lang="fr-FR" sz="2000" b="1" dirty="0" err="1"/>
              <a:t>Rehabilitation</a:t>
            </a:r>
            <a:endParaRPr lang="fr-FR" sz="2000" b="1" dirty="0"/>
          </a:p>
          <a:p>
            <a:pPr marL="285750" indent="-285750">
              <a:buFont typeface="Arial" panose="020B0604020202020204" pitchFamily="34" charset="0"/>
              <a:buChar char="•"/>
            </a:pPr>
            <a:endParaRPr lang="fr-FR" sz="2000" b="1" dirty="0"/>
          </a:p>
          <a:p>
            <a:pPr marL="285750" indent="-285750">
              <a:buFont typeface="Arial" panose="020B0604020202020204" pitchFamily="34" charset="0"/>
              <a:buChar char="•"/>
            </a:pPr>
            <a:r>
              <a:rPr lang="fr-FR" sz="2000" b="1" dirty="0" err="1"/>
              <a:t>Development</a:t>
            </a:r>
            <a:r>
              <a:rPr lang="fr-FR" sz="2000" b="1" dirty="0"/>
              <a:t> </a:t>
            </a:r>
            <a:r>
              <a:rPr lang="fr-FR" sz="2000" b="1" dirty="0" err="1"/>
              <a:t>projects</a:t>
            </a:r>
            <a:endParaRPr lang="fr-FR" sz="2000" b="1" dirty="0"/>
          </a:p>
        </p:txBody>
      </p:sp>
      <p:sp>
        <p:nvSpPr>
          <p:cNvPr id="4" name="Oval 3" descr="logo nuevo (1)"/>
          <p:cNvSpPr>
            <a:spLocks noChangeArrowheads="1"/>
          </p:cNvSpPr>
          <p:nvPr/>
        </p:nvSpPr>
        <p:spPr bwMode="auto">
          <a:xfrm>
            <a:off x="10846940" y="5661248"/>
            <a:ext cx="1128378" cy="1078930"/>
          </a:xfrm>
          <a:prstGeom prst="ellipse">
            <a:avLst/>
          </a:prstGeom>
          <a:blipFill dpi="0" rotWithShape="1">
            <a:blip r:embed="rId2"/>
            <a:srcRect/>
            <a:stretch>
              <a:fillRect/>
            </a:stretch>
          </a:bli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solidFill>
                <a:schemeClr val="bg1"/>
              </a:solidFill>
              <a:ea typeface="新細明體" pitchFamily="18" charset="-120"/>
            </a:endParaRPr>
          </a:p>
        </p:txBody>
      </p:sp>
    </p:spTree>
    <p:extLst>
      <p:ext uri="{BB962C8B-B14F-4D97-AF65-F5344CB8AC3E}">
        <p14:creationId xmlns:p14="http://schemas.microsoft.com/office/powerpoint/2010/main" val="311998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dirty="0" smtClean="0"/>
              <a:t>How Does CIAD Work?</a:t>
            </a:r>
            <a:endParaRPr lang="en-GB" sz="4800" b="1" dirty="0"/>
          </a:p>
        </p:txBody>
      </p:sp>
      <p:sp>
        <p:nvSpPr>
          <p:cNvPr id="3" name="Rectangle 2"/>
          <p:cNvSpPr/>
          <p:nvPr/>
        </p:nvSpPr>
        <p:spPr>
          <a:xfrm>
            <a:off x="1522414" y="1676400"/>
            <a:ext cx="9756574" cy="4708981"/>
          </a:xfrm>
          <a:prstGeom prst="rect">
            <a:avLst/>
          </a:prstGeom>
        </p:spPr>
        <p:txBody>
          <a:bodyPr wrap="square">
            <a:spAutoFit/>
          </a:bodyPr>
          <a:lstStyle/>
          <a:p>
            <a:pPr marL="285750" indent="-285750">
              <a:buFont typeface="Arial" panose="020B0604020202020204" pitchFamily="34" charset="0"/>
              <a:buChar char="•"/>
            </a:pPr>
            <a:r>
              <a:rPr lang="fr-FR" dirty="0"/>
              <a:t> </a:t>
            </a:r>
            <a:r>
              <a:rPr lang="fr-FR" sz="2000" b="1" dirty="0"/>
              <a:t>Correspondants </a:t>
            </a:r>
            <a:r>
              <a:rPr lang="fr-FR" sz="2000" b="1" dirty="0" err="1"/>
              <a:t>prepare</a:t>
            </a:r>
            <a:r>
              <a:rPr lang="fr-FR" sz="2000" b="1" dirty="0"/>
              <a:t> &amp; </a:t>
            </a:r>
            <a:r>
              <a:rPr lang="fr-FR" sz="2000" b="1" dirty="0" err="1"/>
              <a:t>advise</a:t>
            </a:r>
            <a:r>
              <a:rPr lang="fr-FR" sz="2000" b="1" dirty="0"/>
              <a:t> on </a:t>
            </a:r>
            <a:r>
              <a:rPr lang="fr-FR" sz="2000" b="1" dirty="0" err="1"/>
              <a:t>requests</a:t>
            </a:r>
            <a:endParaRPr lang="fr-FR" sz="2000" b="1" dirty="0"/>
          </a:p>
          <a:p>
            <a:pPr marL="742950" lvl="1" indent="-285750">
              <a:buFont typeface="Arial" panose="020B0604020202020204" pitchFamily="34" charset="0"/>
              <a:buChar char="•"/>
            </a:pPr>
            <a:r>
              <a:rPr lang="fr-FR" sz="2000" b="1" dirty="0"/>
              <a:t>3 for </a:t>
            </a:r>
            <a:r>
              <a:rPr lang="fr-FR" sz="2000" b="1" dirty="0" err="1"/>
              <a:t>Africa</a:t>
            </a:r>
            <a:endParaRPr lang="fr-FR" sz="2000" b="1" dirty="0"/>
          </a:p>
          <a:p>
            <a:pPr marL="742950" lvl="1" indent="-285750">
              <a:buFont typeface="Arial" panose="020B0604020202020204" pitchFamily="34" charset="0"/>
              <a:buChar char="•"/>
            </a:pPr>
            <a:r>
              <a:rPr lang="fr-FR" sz="2000" b="1" dirty="0"/>
              <a:t>1 for Middle East</a:t>
            </a:r>
          </a:p>
          <a:p>
            <a:pPr marL="742950" lvl="1" indent="-285750">
              <a:buFont typeface="Arial" panose="020B0604020202020204" pitchFamily="34" charset="0"/>
              <a:buChar char="•"/>
            </a:pPr>
            <a:r>
              <a:rPr lang="fr-FR" sz="2000" b="1" dirty="0"/>
              <a:t>2 for </a:t>
            </a:r>
            <a:r>
              <a:rPr lang="fr-FR" sz="2000" b="1" dirty="0" err="1"/>
              <a:t>Eastern</a:t>
            </a:r>
            <a:r>
              <a:rPr lang="fr-FR" sz="2000" b="1" dirty="0"/>
              <a:t> Europe</a:t>
            </a:r>
          </a:p>
          <a:p>
            <a:pPr marL="742950" lvl="1" indent="-285750">
              <a:buFont typeface="Arial" panose="020B0604020202020204" pitchFamily="34" charset="0"/>
              <a:buChar char="•"/>
            </a:pPr>
            <a:r>
              <a:rPr lang="fr-FR" sz="2000" b="1" dirty="0"/>
              <a:t>1 for </a:t>
            </a:r>
            <a:r>
              <a:rPr lang="fr-FR" sz="2000" b="1" dirty="0" err="1"/>
              <a:t>America</a:t>
            </a:r>
            <a:r>
              <a:rPr lang="fr-FR" sz="2000" b="1" dirty="0"/>
              <a:t> &amp; Asia</a:t>
            </a:r>
          </a:p>
          <a:p>
            <a:pPr marL="285750" indent="-285750">
              <a:buFont typeface="Arial" panose="020B0604020202020204" pitchFamily="34" charset="0"/>
              <a:buChar char="•"/>
            </a:pPr>
            <a:endParaRPr lang="fr-FR" sz="2000" b="1" dirty="0"/>
          </a:p>
          <a:p>
            <a:pPr marL="285750" indent="-285750">
              <a:buFont typeface="Arial" panose="020B0604020202020204" pitchFamily="34" charset="0"/>
              <a:buChar char="•"/>
            </a:pPr>
            <a:r>
              <a:rPr lang="fr-FR" sz="2000" b="1" dirty="0" err="1"/>
              <a:t>Work</a:t>
            </a:r>
            <a:r>
              <a:rPr lang="fr-FR" sz="2000" b="1" dirty="0"/>
              <a:t> </a:t>
            </a:r>
            <a:r>
              <a:rPr lang="fr-FR" sz="2000" b="1" dirty="0" err="1"/>
              <a:t>closely</a:t>
            </a:r>
            <a:r>
              <a:rPr lang="fr-FR" sz="2000" b="1" dirty="0"/>
              <a:t> </a:t>
            </a:r>
            <a:r>
              <a:rPr lang="fr-FR" sz="2000" b="1" dirty="0" err="1"/>
              <a:t>with</a:t>
            </a:r>
            <a:r>
              <a:rPr lang="fr-FR" sz="2000" b="1" dirty="0"/>
              <a:t> the structure</a:t>
            </a:r>
          </a:p>
          <a:p>
            <a:pPr marL="285750" indent="-285750">
              <a:buFont typeface="Arial" panose="020B0604020202020204" pitchFamily="34" charset="0"/>
              <a:buChar char="•"/>
            </a:pPr>
            <a:endParaRPr lang="fr-FR" sz="2000" b="1" dirty="0"/>
          </a:p>
          <a:p>
            <a:pPr marL="285750" indent="-285750">
              <a:buFont typeface="Arial" panose="020B0604020202020204" pitchFamily="34" charset="0"/>
              <a:buChar char="•"/>
            </a:pPr>
            <a:r>
              <a:rPr lang="fr-FR" sz="2000" b="1" dirty="0" err="1"/>
              <a:t>Review</a:t>
            </a:r>
            <a:r>
              <a:rPr lang="fr-FR" sz="2000" b="1" dirty="0"/>
              <a:t> &amp; discussion in meeting</a:t>
            </a:r>
          </a:p>
          <a:p>
            <a:pPr marL="285750" indent="-285750">
              <a:buFont typeface="Arial" panose="020B0604020202020204" pitchFamily="34" charset="0"/>
              <a:buChar char="•"/>
            </a:pPr>
            <a:endParaRPr lang="fr-FR" sz="2000" b="1" dirty="0"/>
          </a:p>
          <a:p>
            <a:pPr marL="285750" indent="-285750">
              <a:buFont typeface="Arial" panose="020B0604020202020204" pitchFamily="34" charset="0"/>
              <a:buChar char="•"/>
            </a:pPr>
            <a:r>
              <a:rPr lang="fr-FR" sz="2000" b="1" dirty="0" err="1"/>
              <a:t>Decision</a:t>
            </a:r>
            <a:r>
              <a:rPr lang="fr-FR" sz="2000" b="1" dirty="0"/>
              <a:t> &amp; </a:t>
            </a:r>
            <a:r>
              <a:rPr lang="fr-FR" sz="2000" b="1" dirty="0" err="1"/>
              <a:t>Funding</a:t>
            </a:r>
            <a:endParaRPr lang="fr-FR" sz="2000" b="1" dirty="0"/>
          </a:p>
          <a:p>
            <a:pPr marL="285750" indent="-285750">
              <a:buFont typeface="Arial" panose="020B0604020202020204" pitchFamily="34" charset="0"/>
              <a:buChar char="•"/>
            </a:pPr>
            <a:endParaRPr lang="fr-FR" sz="2000" b="1" dirty="0"/>
          </a:p>
          <a:p>
            <a:pPr marL="285750" indent="-285750">
              <a:buFont typeface="Arial" panose="020B0604020202020204" pitchFamily="34" charset="0"/>
              <a:buChar char="•"/>
            </a:pPr>
            <a:r>
              <a:rPr lang="fr-FR" sz="2000" b="1" dirty="0" err="1"/>
              <a:t>Partnerships</a:t>
            </a:r>
            <a:r>
              <a:rPr lang="fr-FR" sz="2000" b="1" dirty="0"/>
              <a:t> / </a:t>
            </a:r>
            <a:r>
              <a:rPr lang="fr-FR" sz="2000" b="1" dirty="0" err="1"/>
              <a:t>twinnings</a:t>
            </a:r>
            <a:endParaRPr lang="fr-FR" sz="2000" b="1" dirty="0"/>
          </a:p>
          <a:p>
            <a:pPr marL="285750" indent="-285750">
              <a:buFont typeface="Arial" panose="020B0604020202020204" pitchFamily="34" charset="0"/>
              <a:buChar char="•"/>
            </a:pPr>
            <a:endParaRPr lang="fr-FR" sz="2000" b="1" dirty="0"/>
          </a:p>
          <a:p>
            <a:pPr marL="285750" indent="-285750">
              <a:buFont typeface="Arial" panose="020B0604020202020204" pitchFamily="34" charset="0"/>
              <a:buChar char="•"/>
            </a:pPr>
            <a:r>
              <a:rPr lang="fr-FR" sz="2000" b="1" dirty="0" err="1"/>
              <a:t>Follow</a:t>
            </a:r>
            <a:r>
              <a:rPr lang="fr-FR" sz="2000" b="1" dirty="0"/>
              <a:t>-up </a:t>
            </a:r>
            <a:r>
              <a:rPr lang="fr-FR" sz="2000" b="1" dirty="0" err="1"/>
              <a:t>reporting</a:t>
            </a:r>
            <a:endParaRPr lang="fr-FR" sz="2000" b="1" dirty="0"/>
          </a:p>
        </p:txBody>
      </p:sp>
      <p:sp>
        <p:nvSpPr>
          <p:cNvPr id="4" name="Oval 3" descr="logo nuevo (1)"/>
          <p:cNvSpPr>
            <a:spLocks noChangeArrowheads="1"/>
          </p:cNvSpPr>
          <p:nvPr/>
        </p:nvSpPr>
        <p:spPr bwMode="auto">
          <a:xfrm>
            <a:off x="10846940" y="5589240"/>
            <a:ext cx="1222375" cy="1150938"/>
          </a:xfrm>
          <a:prstGeom prst="ellipse">
            <a:avLst/>
          </a:prstGeom>
          <a:blipFill dpi="0" rotWithShape="1">
            <a:blip r:embed="rId2"/>
            <a:srcRect/>
            <a:stretch>
              <a:fillRect/>
            </a:stretch>
          </a:bli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solidFill>
                <a:schemeClr val="bg1"/>
              </a:solidFill>
              <a:ea typeface="新細明體" pitchFamily="18" charset="-120"/>
            </a:endParaRPr>
          </a:p>
        </p:txBody>
      </p:sp>
    </p:spTree>
    <p:extLst>
      <p:ext uri="{BB962C8B-B14F-4D97-AF65-F5344CB8AC3E}">
        <p14:creationId xmlns:p14="http://schemas.microsoft.com/office/powerpoint/2010/main" val="397938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66FA3CE-A218-4400-AA51-F51C6E85D0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Watercolor presentation (widescreen)</Template>
  <TotalTime>0</TotalTime>
  <Words>622</Words>
  <Application>Microsoft Office PowerPoint</Application>
  <PresentationFormat>Custom</PresentationFormat>
  <Paragraphs>188</Paragraphs>
  <Slides>28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新細明體</vt:lpstr>
      <vt:lpstr>Arial</vt:lpstr>
      <vt:lpstr>Arial Black</vt:lpstr>
      <vt:lpstr>Calibri</vt:lpstr>
      <vt:lpstr>Courier New</vt:lpstr>
      <vt:lpstr>Palatino Linotype</vt:lpstr>
      <vt:lpstr>Tahoma</vt:lpstr>
      <vt:lpstr>Times New Roman</vt:lpstr>
      <vt:lpstr>Wingdings</vt:lpstr>
      <vt:lpstr>Watercolor_16x9</vt:lpstr>
      <vt:lpstr>Blessed are the Merciful</vt:lpstr>
      <vt:lpstr>I think we too are the people who, on the one hand, want to listen to Jesus, but on the other hand, at times, like to find a stick to beat others with, to condemn others. And Jesus has this message for us: mercy.  I think — and I say it with humility — that this is the Lord's most powerful message: mercy.      Pope Francis Homily March 2013</vt:lpstr>
      <vt:lpstr>“Let us weep for the misfortune of our oppressed brothers; let us weep for the cruelty of our brothers the oppressors.”    (Frederic to Materne, 1829)</vt:lpstr>
      <vt:lpstr>“Go to the poor: you will find God.”                                              Saint Vincent de Paul  “The Spirit of the Lord is upon me, therefore he has anointed me. He has sent me to bring good tidings to the poor.”            (Lk 4.18)  </vt:lpstr>
      <vt:lpstr>“The poor are our masters. They are our lords. We must obey them and it is no exaggeration to call them lords as we do, because our Lord is in the poor.”     St Vincent de Paul.</vt:lpstr>
      <vt:lpstr> ‘…light no darkness can extinguish’ </vt:lpstr>
      <vt:lpstr>  Blessed are the Merciful </vt:lpstr>
      <vt:lpstr>What is the “CIAD” ?</vt:lpstr>
      <vt:lpstr>How Does CIAD Work?</vt:lpstr>
      <vt:lpstr>Types of Projects Funded</vt:lpstr>
      <vt:lpstr>COMMISSION FOR  INTERNATIONAL AID AND DEVELOPMENT  CIAD</vt:lpstr>
      <vt:lpstr>Funding of CIAD </vt:lpstr>
      <vt:lpstr>Funding By CIAD</vt:lpstr>
      <vt:lpstr>CIAD seriously lacking funds!!</vt:lpstr>
      <vt:lpstr>Recent Appeals</vt:lpstr>
      <vt:lpstr>PowerPoint Presentation</vt:lpstr>
      <vt:lpstr>CGI Training &amp; Formation:  An Overview </vt:lpstr>
      <vt:lpstr>CGI Training &amp; Formation:  An Overview </vt:lpstr>
      <vt:lpstr>CGI Training &amp; Formation:  An Overview </vt:lpstr>
      <vt:lpstr>CGI Training &amp; Formation:  An Overview </vt:lpstr>
      <vt:lpstr>CGI Training &amp; Formation:  An Overview </vt:lpstr>
      <vt:lpstr>CGI Training &amp; Formation:  Universal Training General Programme </vt:lpstr>
      <vt:lpstr>Conference Leadership Training</vt:lpstr>
      <vt:lpstr>Conference Leadership Training</vt:lpstr>
      <vt:lpstr>Conference Leadership Training</vt:lpstr>
      <vt:lpstr>Blessed are the Merciful </vt:lpstr>
      <vt:lpstr>Lord be Merciful to Me a Sinner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2016-10-27T12:01:55Z</dcterms:created>
  <dcterms:modified xsi:type="dcterms:W3CDTF">2016-10-31T10:58:25Z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TC028866379991</vt:lpwstr>
  </property>
</Properties>
</file>