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94669" autoAdjust="0"/>
  </p:normalViewPr>
  <p:slideViewPr>
    <p:cSldViewPr snapToGrid="0" snapToObjects="1">
      <p:cViewPr varScale="1">
        <p:scale>
          <a:sx n="70" d="100"/>
          <a:sy n="70" d="100"/>
        </p:scale>
        <p:origin x="138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userDrawn="1"/>
        </p:nvGrpSpPr>
        <p:grpSpPr>
          <a:xfrm>
            <a:off x="-495356" y="-224118"/>
            <a:ext cx="10341591" cy="7286861"/>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1077593"/>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1043125"/>
            <a:ext cx="3505200" cy="45034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GB"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A98AF03-7270-45C2-A683-C5E353EF01A5}" type="datetime4">
              <a:rPr lang="en-US" smtClean="0"/>
              <a:pPr/>
              <a:t>October 31, 2016</a:t>
            </a:fld>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B37D5FE-740C-46F5-801A-FA5477D9711F}" type="slidenum">
              <a:rPr lang="en-US" smtClean="0"/>
              <a:pPr/>
              <a:t>‹#›</a:t>
            </a:fld>
            <a:endParaRPr lang="en-US" dirty="0"/>
          </a:p>
        </p:txBody>
      </p:sp>
      <p:sp>
        <p:nvSpPr>
          <p:cNvPr id="89" name="Rectangle 88"/>
          <p:cNvSpPr/>
          <p:nvPr/>
        </p:nvSpPr>
        <p:spPr>
          <a:xfrm>
            <a:off x="4650889" y="5032202"/>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2FB5AFD-D735-4504-A039-ADEBB6448D55}" type="datetime4">
              <a:rPr lang="en-US" smtClean="0"/>
              <a:pPr/>
              <a:t>October 31,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GB"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B5C8118-FB93-4E87-B380-0175F2FE2167}" type="datetime4">
              <a:rPr lang="en-US" smtClean="0"/>
              <a:pPr/>
              <a:t>October 31,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05A93482-8E69-40F7-BCAD-5662A6CADB27}" type="datetime4">
              <a:rPr lang="en-US" smtClean="0"/>
              <a:pPr/>
              <a:t>October 31,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GB"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FBB7EAE1-CAAC-4AEF-919E-158692B1E55E}" type="datetime4">
              <a:rPr lang="en-US" smtClean="0"/>
              <a:pPr/>
              <a:t>October 31,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5" name="Date Placeholder 4"/>
          <p:cNvSpPr>
            <a:spLocks noGrp="1"/>
          </p:cNvSpPr>
          <p:nvPr>
            <p:ph type="dt" sz="half" idx="10"/>
          </p:nvPr>
        </p:nvSpPr>
        <p:spPr/>
        <p:txBody>
          <a:bodyPr/>
          <a:lstStyle/>
          <a:p>
            <a:fld id="{9525A706-D8F2-4D1A-855A-CADC92600C26}" type="datetime4">
              <a:rPr lang="en-US" smtClean="0"/>
              <a:pPr/>
              <a:t>October 31, 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Date Placeholder 6"/>
          <p:cNvSpPr>
            <a:spLocks noGrp="1"/>
          </p:cNvSpPr>
          <p:nvPr>
            <p:ph type="dt" sz="half" idx="10"/>
          </p:nvPr>
        </p:nvSpPr>
        <p:spPr/>
        <p:txBody>
          <a:bodyPr/>
          <a:lstStyle/>
          <a:p>
            <a:fld id="{99B4F123-1704-49AC-9D15-C4B1462B8014}" type="datetime4">
              <a:rPr lang="en-US" smtClean="0"/>
              <a:pPr/>
              <a:t>October 31, 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E3127EC2-47FB-48A1-8644-C8A81DDAA119}" type="datetime4">
              <a:rPr lang="en-US" smtClean="0"/>
              <a:pPr/>
              <a:t>October 31, 2016</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EC3ED-7435-49F9-84C8-03CCA2F8DEDB}" type="datetime4">
              <a:rPr lang="en-US" smtClean="0"/>
              <a:pPr/>
              <a:t>October 31, 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FC49BF1-FCD3-4395-8FF6-0047AF66228E}" type="datetime4">
              <a:rPr lang="en-US" smtClean="0"/>
              <a:pPr/>
              <a:t>October 31, 2016</a:t>
            </a:fld>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GB"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GB"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A861222-2C8B-4501-BE87-6797EC025925}" type="datetime4">
              <a:rPr lang="en-US" smtClean="0"/>
              <a:pPr/>
              <a:t>October 31, 2016</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118523"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6C01193-8287-4834-A286-6B880643E934}" type="datetime4">
              <a:rPr lang="en-US" smtClean="0"/>
              <a:pPr/>
              <a:t>October 31, 2016</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B37D5FE-740C-46F5-801A-FA5477D971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3.emf"/><Relationship Id="rId5" Type="http://schemas.openxmlformats.org/officeDocument/2006/relationships/image" Target="../media/image4.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763247" y="2735668"/>
            <a:ext cx="3309803" cy="755495"/>
          </a:xfrm>
        </p:spPr>
        <p:txBody>
          <a:bodyPr>
            <a:normAutofit/>
          </a:bodyPr>
          <a:lstStyle/>
          <a:p>
            <a:pPr hangingPunct="0"/>
            <a:r>
              <a:rPr lang="en-US" b="1" dirty="0">
                <a:solidFill>
                  <a:schemeClr val="bg1"/>
                </a:solidFill>
              </a:rPr>
              <a:t>NATIONAL MEETING   </a:t>
            </a:r>
            <a:endParaRPr lang="en-US" b="1" dirty="0" smtClean="0">
              <a:solidFill>
                <a:schemeClr val="bg1"/>
              </a:solidFill>
            </a:endParaRPr>
          </a:p>
          <a:p>
            <a:pPr hangingPunct="0"/>
            <a:r>
              <a:rPr lang="en-US" sz="1400" dirty="0" smtClean="0">
                <a:solidFill>
                  <a:schemeClr val="bg1"/>
                </a:solidFill>
              </a:rPr>
              <a:t>29</a:t>
            </a:r>
            <a:r>
              <a:rPr lang="en-US" sz="1400" baseline="30000" dirty="0" smtClean="0">
                <a:solidFill>
                  <a:schemeClr val="bg1"/>
                </a:solidFill>
              </a:rPr>
              <a:t>th</a:t>
            </a:r>
            <a:r>
              <a:rPr lang="en-US" sz="1400" dirty="0" smtClean="0">
                <a:solidFill>
                  <a:schemeClr val="bg1"/>
                </a:solidFill>
              </a:rPr>
              <a:t> </a:t>
            </a:r>
            <a:r>
              <a:rPr lang="en-US" sz="1400" dirty="0">
                <a:solidFill>
                  <a:schemeClr val="bg1"/>
                </a:solidFill>
              </a:rPr>
              <a:t>October </a:t>
            </a:r>
            <a:r>
              <a:rPr lang="en-US" sz="1400" dirty="0" smtClean="0">
                <a:solidFill>
                  <a:schemeClr val="bg1"/>
                </a:solidFill>
              </a:rPr>
              <a:t>2016</a:t>
            </a:r>
          </a:p>
          <a:p>
            <a:pPr hangingPunct="0"/>
            <a:endParaRPr lang="en-GB" dirty="0"/>
          </a:p>
        </p:txBody>
      </p:sp>
      <p:sp>
        <p:nvSpPr>
          <p:cNvPr id="4" name="Subtitle 2"/>
          <p:cNvSpPr txBox="1">
            <a:spLocks/>
          </p:cNvSpPr>
          <p:nvPr/>
        </p:nvSpPr>
        <p:spPr>
          <a:xfrm>
            <a:off x="4748306" y="4452468"/>
            <a:ext cx="3309803" cy="755495"/>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hangingPunct="0"/>
            <a:r>
              <a:rPr lang="en-GB" sz="1400" b="1" i="1" dirty="0" smtClean="0">
                <a:solidFill>
                  <a:schemeClr val="accent1">
                    <a:lumMod val="75000"/>
                  </a:schemeClr>
                </a:solidFill>
              </a:rPr>
              <a:t>Celtic Park</a:t>
            </a:r>
            <a:endParaRPr lang="en-GB" sz="1400" b="1" i="1" dirty="0">
              <a:solidFill>
                <a:schemeClr val="accent1">
                  <a:lumMod val="75000"/>
                </a:schemeClr>
              </a:solidFill>
            </a:endParaRPr>
          </a:p>
          <a:p>
            <a:pPr hangingPunct="0"/>
            <a:endParaRPr lang="en-GB" dirty="0"/>
          </a:p>
        </p:txBody>
      </p:sp>
      <p:pic>
        <p:nvPicPr>
          <p:cNvPr id="11" name="Picture 10"/>
          <p:cNvPicPr>
            <a:picLocks noChangeAspect="1"/>
          </p:cNvPicPr>
          <p:nvPr/>
        </p:nvPicPr>
        <p:blipFill>
          <a:blip r:embed="rId2"/>
          <a:stretch>
            <a:fillRect/>
          </a:stretch>
        </p:blipFill>
        <p:spPr>
          <a:xfrm>
            <a:off x="4628778" y="3674514"/>
            <a:ext cx="3546058" cy="718189"/>
          </a:xfrm>
          <a:prstGeom prst="rect">
            <a:avLst/>
          </a:prstGeom>
        </p:spPr>
      </p:pic>
      <p:pic>
        <p:nvPicPr>
          <p:cNvPr id="2" name="Picture 1"/>
          <p:cNvPicPr>
            <a:picLocks noChangeAspect="1"/>
          </p:cNvPicPr>
          <p:nvPr/>
        </p:nvPicPr>
        <p:blipFill>
          <a:blip r:embed="rId3"/>
          <a:stretch>
            <a:fillRect/>
          </a:stretch>
        </p:blipFill>
        <p:spPr>
          <a:xfrm>
            <a:off x="796140" y="465016"/>
            <a:ext cx="2780254" cy="3038596"/>
          </a:xfrm>
          <a:prstGeom prst="rect">
            <a:avLst/>
          </a:prstGeom>
        </p:spPr>
      </p:pic>
      <p:pic>
        <p:nvPicPr>
          <p:cNvPr id="6" name="Picture 5"/>
          <p:cNvPicPr>
            <a:picLocks noChangeAspect="1"/>
          </p:cNvPicPr>
          <p:nvPr/>
        </p:nvPicPr>
        <p:blipFill>
          <a:blip r:embed="rId4"/>
          <a:stretch>
            <a:fillRect/>
          </a:stretch>
        </p:blipFill>
        <p:spPr>
          <a:xfrm>
            <a:off x="975545" y="3779099"/>
            <a:ext cx="2570967" cy="24503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257218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43490" y="1027664"/>
            <a:ext cx="7024744" cy="1143000"/>
          </a:xfrm>
        </p:spPr>
        <p:txBody>
          <a:bodyPr>
            <a:normAutofit/>
          </a:bodyPr>
          <a:lstStyle/>
          <a:p>
            <a:pPr hangingPunct="0"/>
            <a:r>
              <a:rPr lang="en-US" sz="2500" b="1" dirty="0"/>
              <a:t>Recruitment </a:t>
            </a:r>
            <a:r>
              <a:rPr lang="en-US" sz="2500" b="1" dirty="0" err="1"/>
              <a:t>Programme</a:t>
            </a:r>
            <a:r>
              <a:rPr lang="en-US" sz="2500" b="1" dirty="0"/>
              <a:t>….  </a:t>
            </a:r>
            <a:r>
              <a:rPr lang="en-US" sz="2500" b="1" dirty="0" smtClean="0"/>
              <a:t/>
            </a:r>
            <a:br>
              <a:rPr lang="en-US" sz="2500" b="1" dirty="0" smtClean="0"/>
            </a:br>
            <a:endParaRPr lang="en-GB" sz="2500" b="1" dirty="0"/>
          </a:p>
        </p:txBody>
      </p:sp>
      <p:sp>
        <p:nvSpPr>
          <p:cNvPr id="5" name="Rectangle 4"/>
          <p:cNvSpPr/>
          <p:nvPr/>
        </p:nvSpPr>
        <p:spPr>
          <a:xfrm>
            <a:off x="1178393" y="2519576"/>
            <a:ext cx="7319128" cy="3416320"/>
          </a:xfrm>
          <a:prstGeom prst="rect">
            <a:avLst/>
          </a:prstGeom>
        </p:spPr>
        <p:txBody>
          <a:bodyPr wrap="square">
            <a:spAutoFit/>
          </a:bodyPr>
          <a:lstStyle/>
          <a:p>
            <a:pPr hangingPunct="0"/>
            <a:r>
              <a:rPr lang="en-US" dirty="0"/>
              <a:t>24 new members recruited</a:t>
            </a:r>
            <a:endParaRPr lang="en-GB" dirty="0"/>
          </a:p>
          <a:p>
            <a:pPr hangingPunct="0"/>
            <a:r>
              <a:rPr lang="en-US" dirty="0"/>
              <a:t> </a:t>
            </a:r>
            <a:endParaRPr lang="en-GB" dirty="0"/>
          </a:p>
          <a:p>
            <a:pPr hangingPunct="0"/>
            <a:r>
              <a:rPr lang="en-US" dirty="0"/>
              <a:t>15 Brothers and 9 Sisters</a:t>
            </a:r>
            <a:endParaRPr lang="en-GB" dirty="0"/>
          </a:p>
          <a:p>
            <a:pPr hangingPunct="0"/>
            <a:r>
              <a:rPr lang="en-US" dirty="0"/>
              <a:t> </a:t>
            </a:r>
            <a:endParaRPr lang="en-GB" dirty="0"/>
          </a:p>
          <a:p>
            <a:pPr hangingPunct="0"/>
            <a:r>
              <a:rPr lang="en-US" dirty="0"/>
              <a:t>20 of these directly recruited through targeted recruitment campaign </a:t>
            </a:r>
            <a:endParaRPr lang="en-GB" dirty="0"/>
          </a:p>
          <a:p>
            <a:pPr hangingPunct="0"/>
            <a:r>
              <a:rPr lang="en-US" dirty="0"/>
              <a:t> </a:t>
            </a:r>
            <a:endParaRPr lang="en-GB" dirty="0"/>
          </a:p>
          <a:p>
            <a:pPr hangingPunct="0"/>
            <a:r>
              <a:rPr lang="en-US" dirty="0"/>
              <a:t>4  through local initiatives due to the high profile </a:t>
            </a:r>
            <a:endParaRPr lang="en-GB" dirty="0"/>
          </a:p>
          <a:p>
            <a:pPr hangingPunct="0"/>
            <a:r>
              <a:rPr lang="en-US" dirty="0"/>
              <a:t> </a:t>
            </a:r>
            <a:endParaRPr lang="en-GB" dirty="0"/>
          </a:p>
          <a:p>
            <a:pPr hangingPunct="0"/>
            <a:r>
              <a:rPr lang="en-US" dirty="0"/>
              <a:t>8 Parishes visited</a:t>
            </a:r>
            <a:endParaRPr lang="en-GB" dirty="0"/>
          </a:p>
          <a:p>
            <a:pPr hangingPunct="0"/>
            <a:r>
              <a:rPr lang="en-US" dirty="0"/>
              <a:t> </a:t>
            </a:r>
            <a:endParaRPr lang="en-GB" dirty="0"/>
          </a:p>
          <a:p>
            <a:pPr hangingPunct="0"/>
            <a:r>
              <a:rPr lang="en-US" dirty="0"/>
              <a:t>1 Local Conference re - established</a:t>
            </a:r>
            <a:endParaRPr lang="en-GB" dirty="0"/>
          </a:p>
        </p:txBody>
      </p:sp>
      <p:sp>
        <p:nvSpPr>
          <p:cNvPr id="6" name="Title 1"/>
          <p:cNvSpPr txBox="1">
            <a:spLocks/>
          </p:cNvSpPr>
          <p:nvPr/>
        </p:nvSpPr>
        <p:spPr>
          <a:xfrm>
            <a:off x="1174423" y="1520600"/>
            <a:ext cx="7024744"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hangingPunct="0"/>
            <a:r>
              <a:rPr lang="en-US" sz="2000" b="1" dirty="0">
                <a:solidFill>
                  <a:schemeClr val="accent2"/>
                </a:solidFill>
              </a:rPr>
              <a:t>THE OUTCOME</a:t>
            </a:r>
            <a:r>
              <a:rPr lang="en-US" sz="2500" b="1" dirty="0" smtClean="0"/>
              <a:t/>
            </a:r>
            <a:br>
              <a:rPr lang="en-US" sz="2500" b="1" dirty="0" smtClean="0"/>
            </a:br>
            <a:endParaRPr lang="en-GB" sz="2500" b="1" dirty="0"/>
          </a:p>
        </p:txBody>
      </p:sp>
      <p:pic>
        <p:nvPicPr>
          <p:cNvPr id="8" name="Picture 7"/>
          <p:cNvPicPr>
            <a:picLocks noChangeAspect="1"/>
          </p:cNvPicPr>
          <p:nvPr/>
        </p:nvPicPr>
        <p:blipFill>
          <a:blip r:embed="rId2"/>
          <a:stretch>
            <a:fillRect/>
          </a:stretch>
        </p:blipFill>
        <p:spPr>
          <a:xfrm>
            <a:off x="4673601" y="29882"/>
            <a:ext cx="3042621" cy="636330"/>
          </a:xfrm>
          <a:prstGeom prst="rect">
            <a:avLst/>
          </a:prstGeom>
        </p:spPr>
      </p:pic>
      <p:pic>
        <p:nvPicPr>
          <p:cNvPr id="10" name="Picture 9"/>
          <p:cNvPicPr>
            <a:picLocks noChangeAspect="1"/>
          </p:cNvPicPr>
          <p:nvPr/>
        </p:nvPicPr>
        <p:blipFill>
          <a:blip r:embed="rId3"/>
          <a:stretch>
            <a:fillRect/>
          </a:stretch>
        </p:blipFill>
        <p:spPr>
          <a:xfrm>
            <a:off x="7592299" y="5456008"/>
            <a:ext cx="1011633" cy="964174"/>
          </a:xfrm>
          <a:prstGeom prst="rect">
            <a:avLst/>
          </a:prstGeom>
        </p:spPr>
      </p:pic>
      <p:pic>
        <p:nvPicPr>
          <p:cNvPr id="11" name="Picture 10"/>
          <p:cNvPicPr>
            <a:picLocks noChangeAspect="1"/>
          </p:cNvPicPr>
          <p:nvPr/>
        </p:nvPicPr>
        <p:blipFill>
          <a:blip r:embed="rId4"/>
          <a:stretch>
            <a:fillRect/>
          </a:stretch>
        </p:blipFill>
        <p:spPr>
          <a:xfrm>
            <a:off x="449869" y="391083"/>
            <a:ext cx="853440" cy="932742"/>
          </a:xfrm>
          <a:prstGeom prst="rect">
            <a:avLst/>
          </a:prstGeom>
        </p:spPr>
      </p:pic>
    </p:spTree>
    <p:extLst>
      <p:ext uri="{BB962C8B-B14F-4D97-AF65-F5344CB8AC3E}">
        <p14:creationId xmlns:p14="http://schemas.microsoft.com/office/powerpoint/2010/main" val="409155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fade">
                                      <p:cBhvr>
                                        <p:cTn id="37" dur="500"/>
                                        <p:tgtEl>
                                          <p:spTgt spid="5">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10" end="10"/>
                                            </p:txEl>
                                          </p:spTgt>
                                        </p:tgtEl>
                                        <p:attrNameLst>
                                          <p:attrName>style.visibility</p:attrName>
                                        </p:attrNameLst>
                                      </p:cBhvr>
                                      <p:to>
                                        <p:strVal val="visible"/>
                                      </p:to>
                                    </p:set>
                                    <p:animEffect transition="in" filter="fade">
                                      <p:cBhvr>
                                        <p:cTn id="42"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46313" y="2683301"/>
            <a:ext cx="5651374" cy="1585049"/>
          </a:xfrm>
          <a:prstGeom prst="rect">
            <a:avLst/>
          </a:prstGeom>
        </p:spPr>
        <p:txBody>
          <a:bodyPr wrap="square">
            <a:spAutoFit/>
          </a:bodyPr>
          <a:lstStyle/>
          <a:p>
            <a:pPr algn="ctr" hangingPunct="0"/>
            <a:r>
              <a:rPr lang="en-US" sz="2500" b="1" dirty="0">
                <a:solidFill>
                  <a:schemeClr val="accent1"/>
                </a:solidFill>
              </a:rPr>
              <a:t>THANK YOU ALL FOR LISTENING</a:t>
            </a:r>
            <a:endParaRPr lang="en-GB" sz="2500" b="1" dirty="0">
              <a:solidFill>
                <a:schemeClr val="accent1"/>
              </a:solidFill>
            </a:endParaRPr>
          </a:p>
          <a:p>
            <a:pPr algn="ctr" hangingPunct="0"/>
            <a:r>
              <a:rPr lang="en-US" dirty="0"/>
              <a:t> </a:t>
            </a:r>
            <a:endParaRPr lang="en-GB" dirty="0"/>
          </a:p>
          <a:p>
            <a:pPr algn="ctr" hangingPunct="0"/>
            <a:r>
              <a:rPr lang="en-US" dirty="0"/>
              <a:t>Brother Danny Collins</a:t>
            </a:r>
            <a:endParaRPr lang="en-GB" dirty="0"/>
          </a:p>
          <a:p>
            <a:pPr algn="ctr" hangingPunct="0"/>
            <a:r>
              <a:rPr lang="en-US" dirty="0"/>
              <a:t> </a:t>
            </a:r>
            <a:endParaRPr lang="en-GB" dirty="0"/>
          </a:p>
          <a:p>
            <a:pPr algn="ctr" hangingPunct="0"/>
            <a:r>
              <a:rPr lang="en-US" dirty="0"/>
              <a:t>Paisley Diocese Recruitment Officer</a:t>
            </a:r>
            <a:endParaRPr lang="en-GB" dirty="0"/>
          </a:p>
        </p:txBody>
      </p:sp>
      <p:pic>
        <p:nvPicPr>
          <p:cNvPr id="4" name="Picture 3"/>
          <p:cNvPicPr>
            <a:picLocks noChangeAspect="1"/>
          </p:cNvPicPr>
          <p:nvPr/>
        </p:nvPicPr>
        <p:blipFill>
          <a:blip r:embed="rId2"/>
          <a:stretch>
            <a:fillRect/>
          </a:stretch>
        </p:blipFill>
        <p:spPr>
          <a:xfrm>
            <a:off x="4673601" y="29882"/>
            <a:ext cx="3042621" cy="636330"/>
          </a:xfrm>
          <a:prstGeom prst="rect">
            <a:avLst/>
          </a:prstGeom>
        </p:spPr>
      </p:pic>
      <p:pic>
        <p:nvPicPr>
          <p:cNvPr id="8" name="Picture 7"/>
          <p:cNvPicPr>
            <a:picLocks noChangeAspect="1"/>
          </p:cNvPicPr>
          <p:nvPr/>
        </p:nvPicPr>
        <p:blipFill>
          <a:blip r:embed="rId3"/>
          <a:stretch>
            <a:fillRect/>
          </a:stretch>
        </p:blipFill>
        <p:spPr>
          <a:xfrm>
            <a:off x="7592299" y="5456008"/>
            <a:ext cx="1011633" cy="964174"/>
          </a:xfrm>
          <a:prstGeom prst="rect">
            <a:avLst/>
          </a:prstGeom>
        </p:spPr>
      </p:pic>
      <p:pic>
        <p:nvPicPr>
          <p:cNvPr id="9" name="Picture 8"/>
          <p:cNvPicPr>
            <a:picLocks noChangeAspect="1"/>
          </p:cNvPicPr>
          <p:nvPr/>
        </p:nvPicPr>
        <p:blipFill>
          <a:blip r:embed="rId4"/>
          <a:stretch>
            <a:fillRect/>
          </a:stretch>
        </p:blipFill>
        <p:spPr>
          <a:xfrm>
            <a:off x="449869" y="391083"/>
            <a:ext cx="853440" cy="932742"/>
          </a:xfrm>
          <a:prstGeom prst="rect">
            <a:avLst/>
          </a:prstGeom>
        </p:spPr>
      </p:pic>
    </p:spTree>
    <p:extLst>
      <p:ext uri="{BB962C8B-B14F-4D97-AF65-F5344CB8AC3E}">
        <p14:creationId xmlns:p14="http://schemas.microsoft.com/office/powerpoint/2010/main" val="284192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657" y="3693878"/>
            <a:ext cx="7024744" cy="506078"/>
          </a:xfrm>
        </p:spPr>
        <p:txBody>
          <a:bodyPr>
            <a:normAutofit fontScale="90000"/>
          </a:bodyPr>
          <a:lstStyle/>
          <a:p>
            <a:pPr hangingPunct="0"/>
            <a:r>
              <a:rPr lang="en-US" sz="2800" dirty="0" smtClean="0"/>
              <a:t/>
            </a:r>
            <a:br>
              <a:rPr lang="en-US" sz="2800" dirty="0" smtClean="0"/>
            </a:br>
            <a:r>
              <a:rPr lang="en-US" sz="2800" dirty="0" smtClean="0"/>
              <a:t>RECRUITMENT </a:t>
            </a:r>
            <a:r>
              <a:rPr lang="en-US" sz="2800" dirty="0"/>
              <a:t>OF MEMBERS</a:t>
            </a:r>
            <a:endParaRPr lang="en-GB" sz="2800" dirty="0"/>
          </a:p>
        </p:txBody>
      </p:sp>
      <p:sp>
        <p:nvSpPr>
          <p:cNvPr id="3" name="Content Placeholder 2"/>
          <p:cNvSpPr>
            <a:spLocks noGrp="1"/>
          </p:cNvSpPr>
          <p:nvPr>
            <p:ph idx="1"/>
          </p:nvPr>
        </p:nvSpPr>
        <p:spPr>
          <a:xfrm>
            <a:off x="949657" y="4428210"/>
            <a:ext cx="6777317" cy="1635721"/>
          </a:xfrm>
        </p:spPr>
        <p:txBody>
          <a:bodyPr>
            <a:normAutofit/>
          </a:bodyPr>
          <a:lstStyle/>
          <a:p>
            <a:pPr hangingPunct="0"/>
            <a:r>
              <a:rPr lang="en-US" sz="1800" dirty="0"/>
              <a:t>The main means of recruitment has always been and will always be the example and work of the existing members. Their spirituality and spirit, if properly ordered and enriched, will be a positive encouragement to others</a:t>
            </a:r>
            <a:r>
              <a:rPr lang="en-US" sz="1800" dirty="0" smtClean="0"/>
              <a:t>. </a:t>
            </a:r>
            <a:r>
              <a:rPr lang="en-US" sz="1200" dirty="0"/>
              <a:t>(MANUAL &amp; RULE BOOK</a:t>
            </a:r>
            <a:r>
              <a:rPr lang="en-US" sz="1200" dirty="0" smtClean="0"/>
              <a:t>)</a:t>
            </a:r>
          </a:p>
          <a:p>
            <a:pPr hangingPunct="0"/>
            <a:endParaRPr lang="en-US" sz="1200" dirty="0"/>
          </a:p>
          <a:p>
            <a:pPr hangingPunct="0"/>
            <a:endParaRPr lang="en-GB" sz="1200" dirty="0"/>
          </a:p>
          <a:p>
            <a:pPr hangingPunct="0"/>
            <a:endParaRPr lang="en-GB" sz="1800" dirty="0"/>
          </a:p>
        </p:txBody>
      </p:sp>
      <p:sp>
        <p:nvSpPr>
          <p:cNvPr id="4" name="Title 1"/>
          <p:cNvSpPr txBox="1">
            <a:spLocks/>
          </p:cNvSpPr>
          <p:nvPr/>
        </p:nvSpPr>
        <p:spPr>
          <a:xfrm>
            <a:off x="1303309" y="641531"/>
            <a:ext cx="7024744" cy="640666"/>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hangingPunct="0"/>
            <a:r>
              <a:rPr lang="en-US" sz="2800" dirty="0"/>
              <a:t>For the Society</a:t>
            </a:r>
            <a:endParaRPr lang="en-GB" sz="2800" dirty="0"/>
          </a:p>
        </p:txBody>
      </p:sp>
      <p:sp>
        <p:nvSpPr>
          <p:cNvPr id="5" name="Content Placeholder 2"/>
          <p:cNvSpPr txBox="1">
            <a:spLocks/>
          </p:cNvSpPr>
          <p:nvPr/>
        </p:nvSpPr>
        <p:spPr>
          <a:xfrm>
            <a:off x="1073371" y="1257516"/>
            <a:ext cx="6777317" cy="2436362"/>
          </a:xfrm>
          <a:prstGeom prst="rect">
            <a:avLst/>
          </a:prstGeom>
        </p:spPr>
        <p:txBody>
          <a:bodyPr vert="horz" lIns="91440" tIns="45720" rIns="91440" bIns="45720" rtlCol="0">
            <a:normAutofit lnSpcReduction="1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hangingPunct="0">
              <a:lnSpc>
                <a:spcPct val="110000"/>
              </a:lnSpc>
            </a:pPr>
            <a:r>
              <a:rPr lang="en-US" sz="1800" dirty="0"/>
              <a:t>We thank You Lord, because You inspired the foundation of our Society to help overcome suffering. Grant the Society and this Conference/ Group/Council the grace of continual growth and renewal and we pray that many others will be drawn to seek membership of this Society and share in its work</a:t>
            </a:r>
            <a:r>
              <a:rPr lang="en-US" sz="1800" dirty="0" smtClean="0"/>
              <a:t>.</a:t>
            </a:r>
          </a:p>
          <a:p>
            <a:pPr hangingPunct="0"/>
            <a:endParaRPr lang="en-US" sz="1300" i="1" dirty="0" smtClean="0"/>
          </a:p>
          <a:p>
            <a:pPr hangingPunct="0"/>
            <a:r>
              <a:rPr lang="en-US" sz="1300" i="1" dirty="0" smtClean="0"/>
              <a:t>Lord hear us</a:t>
            </a:r>
            <a:endParaRPr lang="en-GB" sz="1300" dirty="0" smtClean="0"/>
          </a:p>
          <a:p>
            <a:pPr hangingPunct="0"/>
            <a:r>
              <a:rPr lang="en-US" sz="1300" i="1" dirty="0" smtClean="0"/>
              <a:t>R. Lord graciously hear us			</a:t>
            </a:r>
            <a:r>
              <a:rPr lang="en-US" sz="1400" dirty="0" smtClean="0"/>
              <a:t>(PRAYERBOOK)</a:t>
            </a:r>
            <a:endParaRPr lang="en-GB" sz="1400" dirty="0" smtClean="0"/>
          </a:p>
          <a:p>
            <a:pPr hangingPunct="0"/>
            <a:endParaRPr lang="en-GB" sz="1300" dirty="0"/>
          </a:p>
          <a:p>
            <a:pPr hangingPunct="0"/>
            <a:endParaRPr lang="en-GB" sz="1800" dirty="0"/>
          </a:p>
          <a:p>
            <a:pPr hangingPunct="0"/>
            <a:endParaRPr lang="en-US" sz="1200" dirty="0" smtClean="0"/>
          </a:p>
          <a:p>
            <a:pPr hangingPunct="0"/>
            <a:endParaRPr lang="en-GB" sz="1200" dirty="0" smtClean="0"/>
          </a:p>
          <a:p>
            <a:pPr hangingPunct="0"/>
            <a:endParaRPr lang="en-GB" sz="1800" dirty="0"/>
          </a:p>
        </p:txBody>
      </p:sp>
      <p:pic>
        <p:nvPicPr>
          <p:cNvPr id="8" name="Picture 7"/>
          <p:cNvPicPr>
            <a:picLocks noChangeAspect="1"/>
          </p:cNvPicPr>
          <p:nvPr/>
        </p:nvPicPr>
        <p:blipFill>
          <a:blip r:embed="rId2"/>
          <a:stretch>
            <a:fillRect/>
          </a:stretch>
        </p:blipFill>
        <p:spPr>
          <a:xfrm>
            <a:off x="4673601" y="29882"/>
            <a:ext cx="3042621" cy="636330"/>
          </a:xfrm>
          <a:prstGeom prst="rect">
            <a:avLst/>
          </a:prstGeom>
        </p:spPr>
      </p:pic>
      <p:pic>
        <p:nvPicPr>
          <p:cNvPr id="12" name="Picture 11"/>
          <p:cNvPicPr>
            <a:picLocks noChangeAspect="1"/>
          </p:cNvPicPr>
          <p:nvPr/>
        </p:nvPicPr>
        <p:blipFill>
          <a:blip r:embed="rId3"/>
          <a:stretch>
            <a:fillRect/>
          </a:stretch>
        </p:blipFill>
        <p:spPr>
          <a:xfrm>
            <a:off x="7592299" y="5456008"/>
            <a:ext cx="1011633" cy="964174"/>
          </a:xfrm>
          <a:prstGeom prst="rect">
            <a:avLst/>
          </a:prstGeom>
        </p:spPr>
      </p:pic>
      <p:pic>
        <p:nvPicPr>
          <p:cNvPr id="13" name="Picture 12"/>
          <p:cNvPicPr>
            <a:picLocks noChangeAspect="1"/>
          </p:cNvPicPr>
          <p:nvPr/>
        </p:nvPicPr>
        <p:blipFill>
          <a:blip r:embed="rId4"/>
          <a:stretch>
            <a:fillRect/>
          </a:stretch>
        </p:blipFill>
        <p:spPr>
          <a:xfrm>
            <a:off x="449869" y="391083"/>
            <a:ext cx="853440" cy="932742"/>
          </a:xfrm>
          <a:prstGeom prst="rect">
            <a:avLst/>
          </a:prstGeom>
        </p:spPr>
      </p:pic>
    </p:spTree>
    <p:extLst>
      <p:ext uri="{BB962C8B-B14F-4D97-AF65-F5344CB8AC3E}">
        <p14:creationId xmlns:p14="http://schemas.microsoft.com/office/powerpoint/2010/main" val="3317439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512143"/>
            <a:ext cx="7024744" cy="1143000"/>
          </a:xfrm>
        </p:spPr>
        <p:txBody>
          <a:bodyPr>
            <a:normAutofit/>
          </a:bodyPr>
          <a:lstStyle/>
          <a:p>
            <a:pPr algn="ctr" hangingPunct="0"/>
            <a:r>
              <a:rPr lang="en-US" b="1" dirty="0"/>
              <a:t>RECRUITMENT INITIATIVE </a:t>
            </a:r>
            <a:r>
              <a:rPr lang="en-US" dirty="0" smtClean="0"/>
              <a:t/>
            </a:r>
            <a:br>
              <a:rPr lang="en-US" dirty="0" smtClean="0"/>
            </a:br>
            <a:r>
              <a:rPr lang="en-US" sz="2700" dirty="0" smtClean="0">
                <a:solidFill>
                  <a:schemeClr val="accent2"/>
                </a:solidFill>
              </a:rPr>
              <a:t>2015 -16</a:t>
            </a:r>
            <a:endParaRPr lang="en-GB" sz="2700" dirty="0">
              <a:solidFill>
                <a:schemeClr val="accent2"/>
              </a:solidFill>
            </a:endParaRPr>
          </a:p>
        </p:txBody>
      </p:sp>
      <p:sp>
        <p:nvSpPr>
          <p:cNvPr id="6" name="Rectangle 5"/>
          <p:cNvSpPr/>
          <p:nvPr/>
        </p:nvSpPr>
        <p:spPr>
          <a:xfrm>
            <a:off x="436987" y="3297384"/>
            <a:ext cx="8270026" cy="1101840"/>
          </a:xfrm>
          <a:prstGeom prst="rect">
            <a:avLst/>
          </a:prstGeom>
        </p:spPr>
        <p:txBody>
          <a:bodyPr wrap="square">
            <a:spAutoFit/>
          </a:bodyPr>
          <a:lstStyle/>
          <a:p>
            <a:pPr algn="ctr" hangingPunct="0">
              <a:lnSpc>
                <a:spcPct val="140000"/>
              </a:lnSpc>
            </a:pPr>
            <a:r>
              <a:rPr lang="en-US" sz="2400" b="1" dirty="0">
                <a:solidFill>
                  <a:schemeClr val="bg2">
                    <a:lumMod val="50000"/>
                  </a:schemeClr>
                </a:solidFill>
              </a:rPr>
              <a:t>PAISLEY </a:t>
            </a:r>
            <a:r>
              <a:rPr lang="en-US" sz="2400" b="1" dirty="0" smtClean="0">
                <a:solidFill>
                  <a:schemeClr val="bg2">
                    <a:lumMod val="50000"/>
                  </a:schemeClr>
                </a:solidFill>
              </a:rPr>
              <a:t>DIOCESE</a:t>
            </a:r>
            <a:endParaRPr lang="en-GB" sz="2400" b="1" dirty="0">
              <a:solidFill>
                <a:schemeClr val="bg2">
                  <a:lumMod val="50000"/>
                </a:schemeClr>
              </a:solidFill>
            </a:endParaRPr>
          </a:p>
          <a:p>
            <a:pPr algn="ctr" hangingPunct="0">
              <a:lnSpc>
                <a:spcPct val="140000"/>
              </a:lnSpc>
            </a:pPr>
            <a:r>
              <a:rPr lang="en-US" sz="2400" dirty="0"/>
              <a:t>East </a:t>
            </a:r>
            <a:r>
              <a:rPr lang="en-US" sz="2400" dirty="0" smtClean="0"/>
              <a:t>Renfrewshire  •  </a:t>
            </a:r>
            <a:r>
              <a:rPr lang="en-US" sz="2400" dirty="0" err="1" smtClean="0"/>
              <a:t>Inverclyde</a:t>
            </a:r>
            <a:r>
              <a:rPr lang="en-US" sz="2400" dirty="0" smtClean="0"/>
              <a:t>   • Renfrewshire</a:t>
            </a:r>
            <a:endParaRPr lang="en-GB" sz="2400" dirty="0"/>
          </a:p>
        </p:txBody>
      </p:sp>
      <p:sp>
        <p:nvSpPr>
          <p:cNvPr id="7" name="Rectangle 6"/>
          <p:cNvSpPr/>
          <p:nvPr/>
        </p:nvSpPr>
        <p:spPr>
          <a:xfrm>
            <a:off x="1576100" y="4685352"/>
            <a:ext cx="5991800" cy="769441"/>
          </a:xfrm>
          <a:prstGeom prst="rect">
            <a:avLst/>
          </a:prstGeom>
        </p:spPr>
        <p:txBody>
          <a:bodyPr wrap="square">
            <a:spAutoFit/>
          </a:bodyPr>
          <a:lstStyle/>
          <a:p>
            <a:pPr algn="ctr" hangingPunct="0"/>
            <a:r>
              <a:rPr lang="en-US" sz="2400" b="1" dirty="0"/>
              <a:t>THE </a:t>
            </a:r>
            <a:r>
              <a:rPr lang="en-US" sz="2400" b="1" dirty="0" smtClean="0"/>
              <a:t>PROCESS…</a:t>
            </a:r>
            <a:endParaRPr lang="en-GB" sz="2400" dirty="0"/>
          </a:p>
          <a:p>
            <a:pPr hangingPunct="0"/>
            <a:r>
              <a:rPr lang="en-US" sz="2000" b="1" dirty="0"/>
              <a:t> </a:t>
            </a:r>
            <a:endParaRPr lang="en-GB" sz="2000" dirty="0"/>
          </a:p>
        </p:txBody>
      </p:sp>
      <p:pic>
        <p:nvPicPr>
          <p:cNvPr id="8" name="Picture 7"/>
          <p:cNvPicPr>
            <a:picLocks noChangeAspect="1"/>
          </p:cNvPicPr>
          <p:nvPr/>
        </p:nvPicPr>
        <p:blipFill>
          <a:blip r:embed="rId2"/>
          <a:stretch>
            <a:fillRect/>
          </a:stretch>
        </p:blipFill>
        <p:spPr>
          <a:xfrm>
            <a:off x="4673601" y="29882"/>
            <a:ext cx="3042621" cy="636330"/>
          </a:xfrm>
          <a:prstGeom prst="rect">
            <a:avLst/>
          </a:prstGeom>
        </p:spPr>
      </p:pic>
      <p:pic>
        <p:nvPicPr>
          <p:cNvPr id="11" name="Picture 10"/>
          <p:cNvPicPr>
            <a:picLocks noChangeAspect="1"/>
          </p:cNvPicPr>
          <p:nvPr/>
        </p:nvPicPr>
        <p:blipFill>
          <a:blip r:embed="rId3"/>
          <a:stretch>
            <a:fillRect/>
          </a:stretch>
        </p:blipFill>
        <p:spPr>
          <a:xfrm>
            <a:off x="7592299" y="5456008"/>
            <a:ext cx="1011633" cy="964174"/>
          </a:xfrm>
          <a:prstGeom prst="rect">
            <a:avLst/>
          </a:prstGeom>
        </p:spPr>
      </p:pic>
      <p:pic>
        <p:nvPicPr>
          <p:cNvPr id="12" name="Picture 11"/>
          <p:cNvPicPr>
            <a:picLocks noChangeAspect="1"/>
          </p:cNvPicPr>
          <p:nvPr/>
        </p:nvPicPr>
        <p:blipFill>
          <a:blip r:embed="rId4"/>
          <a:stretch>
            <a:fillRect/>
          </a:stretch>
        </p:blipFill>
        <p:spPr>
          <a:xfrm>
            <a:off x="449869" y="391083"/>
            <a:ext cx="853440" cy="932742"/>
          </a:xfrm>
          <a:prstGeom prst="rect">
            <a:avLst/>
          </a:prstGeom>
        </p:spPr>
      </p:pic>
    </p:spTree>
    <p:extLst>
      <p:ext uri="{BB962C8B-B14F-4D97-AF65-F5344CB8AC3E}">
        <p14:creationId xmlns:p14="http://schemas.microsoft.com/office/powerpoint/2010/main" val="1961707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001" y="1473237"/>
            <a:ext cx="7024744" cy="1143000"/>
          </a:xfrm>
        </p:spPr>
        <p:txBody>
          <a:bodyPr>
            <a:normAutofit/>
          </a:bodyPr>
          <a:lstStyle/>
          <a:p>
            <a:r>
              <a:rPr lang="en-US" sz="2500" b="1" dirty="0"/>
              <a:t>Paisley Diocesan Council ….</a:t>
            </a:r>
            <a:r>
              <a:rPr lang="en-GB" b="1" dirty="0"/>
              <a:t/>
            </a:r>
            <a:br>
              <a:rPr lang="en-GB" b="1" dirty="0"/>
            </a:br>
            <a:endParaRPr lang="en-US" b="1" dirty="0"/>
          </a:p>
        </p:txBody>
      </p:sp>
      <p:sp>
        <p:nvSpPr>
          <p:cNvPr id="5" name="Rectangle 4"/>
          <p:cNvSpPr/>
          <p:nvPr/>
        </p:nvSpPr>
        <p:spPr>
          <a:xfrm>
            <a:off x="1310904" y="2616237"/>
            <a:ext cx="7319128" cy="2585323"/>
          </a:xfrm>
          <a:prstGeom prst="rect">
            <a:avLst/>
          </a:prstGeom>
        </p:spPr>
        <p:txBody>
          <a:bodyPr wrap="square">
            <a:spAutoFit/>
          </a:bodyPr>
          <a:lstStyle/>
          <a:p>
            <a:pPr hangingPunct="0"/>
            <a:r>
              <a:rPr lang="en-US" dirty="0"/>
              <a:t>Appointment of Recruitment Officer</a:t>
            </a:r>
            <a:endParaRPr lang="en-GB" dirty="0"/>
          </a:p>
          <a:p>
            <a:pPr hangingPunct="0"/>
            <a:r>
              <a:rPr lang="en-US" dirty="0"/>
              <a:t> </a:t>
            </a:r>
            <a:endParaRPr lang="en-GB" dirty="0"/>
          </a:p>
          <a:p>
            <a:pPr hangingPunct="0"/>
            <a:r>
              <a:rPr lang="en-US" dirty="0"/>
              <a:t>Budget Agreed</a:t>
            </a:r>
            <a:endParaRPr lang="en-GB" dirty="0"/>
          </a:p>
          <a:p>
            <a:pPr hangingPunct="0"/>
            <a:r>
              <a:rPr lang="en-US" dirty="0"/>
              <a:t> </a:t>
            </a:r>
            <a:endParaRPr lang="en-GB" dirty="0"/>
          </a:p>
          <a:p>
            <a:pPr hangingPunct="0"/>
            <a:r>
              <a:rPr lang="en-US" dirty="0"/>
              <a:t>Recruitment Team Established (open to all members)</a:t>
            </a:r>
            <a:endParaRPr lang="en-GB" dirty="0"/>
          </a:p>
          <a:p>
            <a:pPr hangingPunct="0"/>
            <a:r>
              <a:rPr lang="en-US" dirty="0"/>
              <a:t> </a:t>
            </a:r>
            <a:endParaRPr lang="en-GB" dirty="0"/>
          </a:p>
          <a:p>
            <a:pPr hangingPunct="0"/>
            <a:r>
              <a:rPr lang="en-US" dirty="0"/>
              <a:t>Promotional material created and purchased</a:t>
            </a:r>
            <a:endParaRPr lang="en-GB" dirty="0"/>
          </a:p>
          <a:p>
            <a:pPr hangingPunct="0"/>
            <a:r>
              <a:rPr lang="en-US" dirty="0"/>
              <a:t> </a:t>
            </a:r>
            <a:endParaRPr lang="en-GB" dirty="0"/>
          </a:p>
          <a:p>
            <a:pPr hangingPunct="0"/>
            <a:r>
              <a:rPr lang="en-US" dirty="0"/>
              <a:t>Pop ups - Display Boards - Information Packs - Induction Manuals</a:t>
            </a:r>
            <a:endParaRPr lang="en-GB" dirty="0"/>
          </a:p>
        </p:txBody>
      </p:sp>
      <p:pic>
        <p:nvPicPr>
          <p:cNvPr id="6" name="Picture 5"/>
          <p:cNvPicPr>
            <a:picLocks noChangeAspect="1"/>
          </p:cNvPicPr>
          <p:nvPr/>
        </p:nvPicPr>
        <p:blipFill>
          <a:blip r:embed="rId2"/>
          <a:stretch>
            <a:fillRect/>
          </a:stretch>
        </p:blipFill>
        <p:spPr>
          <a:xfrm>
            <a:off x="4673601" y="29882"/>
            <a:ext cx="3042621" cy="636330"/>
          </a:xfrm>
          <a:prstGeom prst="rect">
            <a:avLst/>
          </a:prstGeom>
        </p:spPr>
      </p:pic>
      <p:pic>
        <p:nvPicPr>
          <p:cNvPr id="10" name="Picture 9"/>
          <p:cNvPicPr>
            <a:picLocks noChangeAspect="1"/>
          </p:cNvPicPr>
          <p:nvPr/>
        </p:nvPicPr>
        <p:blipFill>
          <a:blip r:embed="rId3"/>
          <a:stretch>
            <a:fillRect/>
          </a:stretch>
        </p:blipFill>
        <p:spPr>
          <a:xfrm>
            <a:off x="7592299" y="5456008"/>
            <a:ext cx="1011633" cy="964174"/>
          </a:xfrm>
          <a:prstGeom prst="rect">
            <a:avLst/>
          </a:prstGeom>
        </p:spPr>
      </p:pic>
      <p:pic>
        <p:nvPicPr>
          <p:cNvPr id="11" name="Picture 10"/>
          <p:cNvPicPr>
            <a:picLocks noChangeAspect="1"/>
          </p:cNvPicPr>
          <p:nvPr/>
        </p:nvPicPr>
        <p:blipFill>
          <a:blip r:embed="rId4"/>
          <a:stretch>
            <a:fillRect/>
          </a:stretch>
        </p:blipFill>
        <p:spPr>
          <a:xfrm>
            <a:off x="449869" y="391083"/>
            <a:ext cx="853440" cy="932742"/>
          </a:xfrm>
          <a:prstGeom prst="rect">
            <a:avLst/>
          </a:prstGeom>
        </p:spPr>
      </p:pic>
    </p:spTree>
    <p:extLst>
      <p:ext uri="{BB962C8B-B14F-4D97-AF65-F5344CB8AC3E}">
        <p14:creationId xmlns:p14="http://schemas.microsoft.com/office/powerpoint/2010/main" val="399722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673601" y="29882"/>
            <a:ext cx="3042621" cy="636330"/>
          </a:xfrm>
          <a:prstGeom prst="rect">
            <a:avLst/>
          </a:prstGeom>
        </p:spPr>
      </p:pic>
      <p:pic>
        <p:nvPicPr>
          <p:cNvPr id="9" name="Picture 8"/>
          <p:cNvPicPr>
            <a:picLocks noChangeAspect="1"/>
          </p:cNvPicPr>
          <p:nvPr/>
        </p:nvPicPr>
        <p:blipFill>
          <a:blip r:embed="rId3"/>
          <a:stretch>
            <a:fillRect/>
          </a:stretch>
        </p:blipFill>
        <p:spPr>
          <a:xfrm>
            <a:off x="4534817" y="1550677"/>
            <a:ext cx="3027600" cy="3965822"/>
          </a:xfrm>
          <a:prstGeom prst="rect">
            <a:avLst/>
          </a:prstGeom>
        </p:spPr>
      </p:pic>
      <p:pic>
        <p:nvPicPr>
          <p:cNvPr id="2" name="Picture 1"/>
          <p:cNvPicPr>
            <a:picLocks noChangeAspect="1"/>
          </p:cNvPicPr>
          <p:nvPr/>
        </p:nvPicPr>
        <p:blipFill>
          <a:blip r:embed="rId4"/>
          <a:stretch>
            <a:fillRect/>
          </a:stretch>
        </p:blipFill>
        <p:spPr>
          <a:xfrm>
            <a:off x="1470210" y="1547496"/>
            <a:ext cx="2811766" cy="3936472"/>
          </a:xfrm>
          <a:prstGeom prst="rect">
            <a:avLst/>
          </a:prstGeom>
        </p:spPr>
      </p:pic>
      <p:pic>
        <p:nvPicPr>
          <p:cNvPr id="12" name="Picture 11"/>
          <p:cNvPicPr>
            <a:picLocks noChangeAspect="1"/>
          </p:cNvPicPr>
          <p:nvPr/>
        </p:nvPicPr>
        <p:blipFill>
          <a:blip r:embed="rId5"/>
          <a:stretch>
            <a:fillRect/>
          </a:stretch>
        </p:blipFill>
        <p:spPr>
          <a:xfrm>
            <a:off x="7592299" y="5456008"/>
            <a:ext cx="1011633" cy="964174"/>
          </a:xfrm>
          <a:prstGeom prst="rect">
            <a:avLst/>
          </a:prstGeom>
        </p:spPr>
      </p:pic>
      <p:pic>
        <p:nvPicPr>
          <p:cNvPr id="13" name="Picture 12"/>
          <p:cNvPicPr>
            <a:picLocks noChangeAspect="1"/>
          </p:cNvPicPr>
          <p:nvPr/>
        </p:nvPicPr>
        <p:blipFill>
          <a:blip r:embed="rId6"/>
          <a:stretch>
            <a:fillRect/>
          </a:stretch>
        </p:blipFill>
        <p:spPr>
          <a:xfrm>
            <a:off x="449869" y="391083"/>
            <a:ext cx="853440" cy="932742"/>
          </a:xfrm>
          <a:prstGeom prst="rect">
            <a:avLst/>
          </a:prstGeom>
        </p:spPr>
      </p:pic>
    </p:spTree>
    <p:extLst>
      <p:ext uri="{BB962C8B-B14F-4D97-AF65-F5344CB8AC3E}">
        <p14:creationId xmlns:p14="http://schemas.microsoft.com/office/powerpoint/2010/main" val="4004368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11672" y="1443355"/>
            <a:ext cx="7362378" cy="1287034"/>
          </a:xfrm>
        </p:spPr>
        <p:txBody>
          <a:bodyPr>
            <a:normAutofit/>
          </a:bodyPr>
          <a:lstStyle/>
          <a:p>
            <a:pPr hangingPunct="0"/>
            <a:r>
              <a:rPr lang="en-US" sz="2500" b="1" dirty="0"/>
              <a:t>Identification and </a:t>
            </a:r>
            <a:r>
              <a:rPr lang="en-US" sz="2500" b="1" dirty="0" err="1"/>
              <a:t>Prioritisation</a:t>
            </a:r>
            <a:r>
              <a:rPr lang="en-US" sz="2500" b="1" dirty="0"/>
              <a:t> </a:t>
            </a:r>
            <a:r>
              <a:rPr lang="en-US" sz="2500" b="1" dirty="0" smtClean="0"/>
              <a:t>of</a:t>
            </a:r>
            <a:br>
              <a:rPr lang="en-US" sz="2500" b="1" dirty="0" smtClean="0"/>
            </a:br>
            <a:r>
              <a:rPr lang="en-US" sz="2500" b="1" dirty="0" smtClean="0"/>
              <a:t>Recruitment </a:t>
            </a:r>
            <a:r>
              <a:rPr lang="en-US" sz="2500" b="1" dirty="0" err="1"/>
              <a:t>Programme</a:t>
            </a:r>
            <a:r>
              <a:rPr lang="en-GB" sz="2200" b="1" dirty="0"/>
              <a:t/>
            </a:r>
            <a:br>
              <a:rPr lang="en-GB" sz="2200" b="1" dirty="0"/>
            </a:br>
            <a:endParaRPr lang="en-GB" sz="1400" b="1" dirty="0"/>
          </a:p>
        </p:txBody>
      </p:sp>
      <p:sp>
        <p:nvSpPr>
          <p:cNvPr id="5" name="Rectangle 4"/>
          <p:cNvSpPr/>
          <p:nvPr/>
        </p:nvSpPr>
        <p:spPr>
          <a:xfrm>
            <a:off x="1346575" y="3061656"/>
            <a:ext cx="7319128" cy="2031325"/>
          </a:xfrm>
          <a:prstGeom prst="rect">
            <a:avLst/>
          </a:prstGeom>
        </p:spPr>
        <p:txBody>
          <a:bodyPr wrap="square">
            <a:spAutoFit/>
          </a:bodyPr>
          <a:lstStyle/>
          <a:p>
            <a:pPr hangingPunct="0"/>
            <a:r>
              <a:rPr lang="en-US" dirty="0"/>
              <a:t>Contact Parish Priest (Spiritual Advisor)</a:t>
            </a:r>
            <a:endParaRPr lang="en-GB" dirty="0"/>
          </a:p>
          <a:p>
            <a:pPr hangingPunct="0"/>
            <a:r>
              <a:rPr lang="en-US" dirty="0"/>
              <a:t> </a:t>
            </a:r>
            <a:endParaRPr lang="en-GB" dirty="0"/>
          </a:p>
          <a:p>
            <a:pPr hangingPunct="0"/>
            <a:r>
              <a:rPr lang="en-US" dirty="0"/>
              <a:t>Local Conference</a:t>
            </a:r>
            <a:endParaRPr lang="en-GB" dirty="0"/>
          </a:p>
          <a:p>
            <a:pPr hangingPunct="0"/>
            <a:r>
              <a:rPr lang="en-US" dirty="0"/>
              <a:t> </a:t>
            </a:r>
            <a:endParaRPr lang="en-GB" dirty="0"/>
          </a:p>
          <a:p>
            <a:pPr hangingPunct="0"/>
            <a:r>
              <a:rPr lang="en-US" dirty="0"/>
              <a:t>Arrange to meet and discuss Recruitment Process</a:t>
            </a:r>
            <a:endParaRPr lang="en-GB" dirty="0"/>
          </a:p>
          <a:p>
            <a:pPr hangingPunct="0"/>
            <a:r>
              <a:rPr lang="en-US" dirty="0"/>
              <a:t> </a:t>
            </a:r>
            <a:endParaRPr lang="en-GB" dirty="0"/>
          </a:p>
          <a:p>
            <a:pPr hangingPunct="0"/>
            <a:r>
              <a:rPr lang="en-US" dirty="0"/>
              <a:t>Agree 3-4 week timetable</a:t>
            </a:r>
            <a:endParaRPr lang="en-GB" dirty="0"/>
          </a:p>
        </p:txBody>
      </p:sp>
      <p:sp>
        <p:nvSpPr>
          <p:cNvPr id="7" name="Rectangle 6"/>
          <p:cNvSpPr/>
          <p:nvPr/>
        </p:nvSpPr>
        <p:spPr>
          <a:xfrm>
            <a:off x="1194872" y="2570562"/>
            <a:ext cx="3420177" cy="307777"/>
          </a:xfrm>
          <a:prstGeom prst="rect">
            <a:avLst/>
          </a:prstGeom>
        </p:spPr>
        <p:txBody>
          <a:bodyPr wrap="none">
            <a:spAutoFit/>
          </a:bodyPr>
          <a:lstStyle/>
          <a:p>
            <a:r>
              <a:rPr lang="en-US" sz="1400" dirty="0" smtClean="0">
                <a:solidFill>
                  <a:schemeClr val="tx2"/>
                </a:solidFill>
              </a:rPr>
              <a:t>(Local </a:t>
            </a:r>
            <a:r>
              <a:rPr lang="en-US" sz="1400" dirty="0">
                <a:solidFill>
                  <a:schemeClr val="tx2"/>
                </a:solidFill>
              </a:rPr>
              <a:t>knowledge and Audit Returns)</a:t>
            </a:r>
          </a:p>
        </p:txBody>
      </p:sp>
      <p:pic>
        <p:nvPicPr>
          <p:cNvPr id="8" name="Picture 7"/>
          <p:cNvPicPr>
            <a:picLocks noChangeAspect="1"/>
          </p:cNvPicPr>
          <p:nvPr/>
        </p:nvPicPr>
        <p:blipFill>
          <a:blip r:embed="rId2"/>
          <a:stretch>
            <a:fillRect/>
          </a:stretch>
        </p:blipFill>
        <p:spPr>
          <a:xfrm>
            <a:off x="4673601" y="29882"/>
            <a:ext cx="3042621" cy="636330"/>
          </a:xfrm>
          <a:prstGeom prst="rect">
            <a:avLst/>
          </a:prstGeom>
        </p:spPr>
      </p:pic>
      <p:pic>
        <p:nvPicPr>
          <p:cNvPr id="13" name="Picture 12"/>
          <p:cNvPicPr>
            <a:picLocks noChangeAspect="1"/>
          </p:cNvPicPr>
          <p:nvPr/>
        </p:nvPicPr>
        <p:blipFill>
          <a:blip r:embed="rId3"/>
          <a:stretch>
            <a:fillRect/>
          </a:stretch>
        </p:blipFill>
        <p:spPr>
          <a:xfrm>
            <a:off x="7592299" y="5456008"/>
            <a:ext cx="1011633" cy="964174"/>
          </a:xfrm>
          <a:prstGeom prst="rect">
            <a:avLst/>
          </a:prstGeom>
        </p:spPr>
      </p:pic>
      <p:pic>
        <p:nvPicPr>
          <p:cNvPr id="14" name="Picture 13"/>
          <p:cNvPicPr>
            <a:picLocks noChangeAspect="1"/>
          </p:cNvPicPr>
          <p:nvPr/>
        </p:nvPicPr>
        <p:blipFill>
          <a:blip r:embed="rId4"/>
          <a:stretch>
            <a:fillRect/>
          </a:stretch>
        </p:blipFill>
        <p:spPr>
          <a:xfrm>
            <a:off x="449869" y="391083"/>
            <a:ext cx="853440" cy="932742"/>
          </a:xfrm>
          <a:prstGeom prst="rect">
            <a:avLst/>
          </a:prstGeom>
        </p:spPr>
      </p:pic>
    </p:spTree>
    <p:extLst>
      <p:ext uri="{BB962C8B-B14F-4D97-AF65-F5344CB8AC3E}">
        <p14:creationId xmlns:p14="http://schemas.microsoft.com/office/powerpoint/2010/main" val="324289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500"/>
                                        <p:tgtEl>
                                          <p:spTgt spid="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78393" y="525463"/>
            <a:ext cx="7024744" cy="1307188"/>
          </a:xfrm>
        </p:spPr>
        <p:txBody>
          <a:bodyPr>
            <a:normAutofit/>
          </a:bodyPr>
          <a:lstStyle/>
          <a:p>
            <a:pPr hangingPunct="0"/>
            <a:r>
              <a:rPr lang="en-US" sz="2500" b="1" dirty="0"/>
              <a:t>Recruitment </a:t>
            </a:r>
            <a:r>
              <a:rPr lang="en-US" sz="2500" b="1" dirty="0" err="1"/>
              <a:t>Programme</a:t>
            </a:r>
            <a:r>
              <a:rPr lang="en-US" sz="2500" b="1" dirty="0"/>
              <a:t> 3 - 4 weeks ….</a:t>
            </a:r>
            <a:endParaRPr lang="en-GB" sz="2500" b="1" dirty="0"/>
          </a:p>
        </p:txBody>
      </p:sp>
      <p:sp>
        <p:nvSpPr>
          <p:cNvPr id="6" name="Rectangle 5"/>
          <p:cNvSpPr/>
          <p:nvPr/>
        </p:nvSpPr>
        <p:spPr>
          <a:xfrm>
            <a:off x="1313296" y="2074379"/>
            <a:ext cx="7319128" cy="3693319"/>
          </a:xfrm>
          <a:prstGeom prst="rect">
            <a:avLst/>
          </a:prstGeom>
        </p:spPr>
        <p:txBody>
          <a:bodyPr wrap="square">
            <a:spAutoFit/>
          </a:bodyPr>
          <a:lstStyle/>
          <a:p>
            <a:pPr hangingPunct="0"/>
            <a:r>
              <a:rPr lang="en-US" dirty="0"/>
              <a:t>Article published in Church Bulletin </a:t>
            </a:r>
            <a:endParaRPr lang="en-GB" dirty="0"/>
          </a:p>
          <a:p>
            <a:pPr hangingPunct="0"/>
            <a:r>
              <a:rPr lang="en-US" dirty="0"/>
              <a:t> </a:t>
            </a:r>
            <a:endParaRPr lang="en-GB" dirty="0"/>
          </a:p>
          <a:p>
            <a:pPr hangingPunct="0"/>
            <a:r>
              <a:rPr lang="en-US" dirty="0"/>
              <a:t>Promotional Material - Information Packs - Register of </a:t>
            </a:r>
            <a:endParaRPr lang="en-US" dirty="0" smtClean="0"/>
          </a:p>
          <a:p>
            <a:pPr hangingPunct="0"/>
            <a:r>
              <a:rPr lang="en-US" dirty="0" smtClean="0"/>
              <a:t>Interest</a:t>
            </a:r>
            <a:r>
              <a:rPr lang="en-GB" dirty="0"/>
              <a:t> </a:t>
            </a:r>
            <a:r>
              <a:rPr lang="en-US" dirty="0" smtClean="0"/>
              <a:t>available </a:t>
            </a:r>
            <a:r>
              <a:rPr lang="en-US" dirty="0"/>
              <a:t>throughout </a:t>
            </a:r>
            <a:r>
              <a:rPr lang="en-US" dirty="0" err="1"/>
              <a:t>programme</a:t>
            </a:r>
            <a:endParaRPr lang="en-GB" dirty="0"/>
          </a:p>
          <a:p>
            <a:pPr hangingPunct="0"/>
            <a:r>
              <a:rPr lang="en-US" dirty="0"/>
              <a:t> </a:t>
            </a:r>
            <a:endParaRPr lang="en-GB" dirty="0"/>
          </a:p>
          <a:p>
            <a:pPr hangingPunct="0"/>
            <a:r>
              <a:rPr lang="en-US" dirty="0"/>
              <a:t>Local Conference and Recruitment Team </a:t>
            </a:r>
            <a:r>
              <a:rPr lang="en-US" dirty="0" smtClean="0"/>
              <a:t>members</a:t>
            </a:r>
          </a:p>
          <a:p>
            <a:pPr hangingPunct="0"/>
            <a:r>
              <a:rPr lang="en-US" dirty="0" smtClean="0"/>
              <a:t>present </a:t>
            </a:r>
            <a:r>
              <a:rPr lang="en-US" dirty="0"/>
              <a:t>at all Masses</a:t>
            </a:r>
            <a:endParaRPr lang="en-GB" dirty="0"/>
          </a:p>
          <a:p>
            <a:pPr hangingPunct="0"/>
            <a:r>
              <a:rPr lang="en-US" dirty="0"/>
              <a:t> </a:t>
            </a:r>
            <a:endParaRPr lang="en-GB" dirty="0"/>
          </a:p>
          <a:p>
            <a:pPr hangingPunct="0"/>
            <a:r>
              <a:rPr lang="en-US" dirty="0"/>
              <a:t>Presentation (speakers) from Recruitment Team at </a:t>
            </a:r>
            <a:endParaRPr lang="en-US" dirty="0" smtClean="0"/>
          </a:p>
          <a:p>
            <a:pPr hangingPunct="0"/>
            <a:r>
              <a:rPr lang="en-US" dirty="0" smtClean="0"/>
              <a:t>the </a:t>
            </a:r>
            <a:r>
              <a:rPr lang="en-US" dirty="0"/>
              <a:t>final weekend Masses</a:t>
            </a:r>
            <a:endParaRPr lang="en-GB" dirty="0"/>
          </a:p>
          <a:p>
            <a:pPr hangingPunct="0"/>
            <a:r>
              <a:rPr lang="en-US" dirty="0"/>
              <a:t> </a:t>
            </a:r>
            <a:endParaRPr lang="en-GB" dirty="0"/>
          </a:p>
          <a:p>
            <a:pPr hangingPunct="0"/>
            <a:r>
              <a:rPr lang="en-US" dirty="0"/>
              <a:t>Register of Interests shared with Parish Priest and Local Conference for information and comments</a:t>
            </a:r>
            <a:endParaRPr lang="en-GB" dirty="0"/>
          </a:p>
        </p:txBody>
      </p:sp>
      <p:pic>
        <p:nvPicPr>
          <p:cNvPr id="7" name="Picture 6"/>
          <p:cNvPicPr>
            <a:picLocks noChangeAspect="1"/>
          </p:cNvPicPr>
          <p:nvPr/>
        </p:nvPicPr>
        <p:blipFill>
          <a:blip r:embed="rId2"/>
          <a:stretch>
            <a:fillRect/>
          </a:stretch>
        </p:blipFill>
        <p:spPr>
          <a:xfrm>
            <a:off x="4673601" y="29882"/>
            <a:ext cx="3042621" cy="636330"/>
          </a:xfrm>
          <a:prstGeom prst="rect">
            <a:avLst/>
          </a:prstGeom>
        </p:spPr>
      </p:pic>
      <p:pic>
        <p:nvPicPr>
          <p:cNvPr id="11" name="Picture 10"/>
          <p:cNvPicPr>
            <a:picLocks noChangeAspect="1"/>
          </p:cNvPicPr>
          <p:nvPr/>
        </p:nvPicPr>
        <p:blipFill>
          <a:blip r:embed="rId3"/>
          <a:stretch>
            <a:fillRect/>
          </a:stretch>
        </p:blipFill>
        <p:spPr>
          <a:xfrm>
            <a:off x="7592299" y="5456008"/>
            <a:ext cx="1011633" cy="964174"/>
          </a:xfrm>
          <a:prstGeom prst="rect">
            <a:avLst/>
          </a:prstGeom>
        </p:spPr>
      </p:pic>
      <p:pic>
        <p:nvPicPr>
          <p:cNvPr id="12" name="Picture 11"/>
          <p:cNvPicPr>
            <a:picLocks noChangeAspect="1"/>
          </p:cNvPicPr>
          <p:nvPr/>
        </p:nvPicPr>
        <p:blipFill>
          <a:blip r:embed="rId4"/>
          <a:stretch>
            <a:fillRect/>
          </a:stretch>
        </p:blipFill>
        <p:spPr>
          <a:xfrm>
            <a:off x="449869" y="391083"/>
            <a:ext cx="853440" cy="932742"/>
          </a:xfrm>
          <a:prstGeom prst="rect">
            <a:avLst/>
          </a:prstGeom>
        </p:spPr>
      </p:pic>
    </p:spTree>
    <p:extLst>
      <p:ext uri="{BB962C8B-B14F-4D97-AF65-F5344CB8AC3E}">
        <p14:creationId xmlns:p14="http://schemas.microsoft.com/office/powerpoint/2010/main" val="100962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5" end="5"/>
                                            </p:txEl>
                                          </p:spTgt>
                                        </p:tgtEl>
                                        <p:attrNameLst>
                                          <p:attrName>style.visibility</p:attrName>
                                        </p:attrNameLst>
                                      </p:cBhvr>
                                      <p:to>
                                        <p:strVal val="visible"/>
                                      </p:to>
                                    </p:set>
                                    <p:animEffect transition="in" filter="fade">
                                      <p:cBhvr>
                                        <p:cTn id="20" dur="500"/>
                                        <p:tgtEl>
                                          <p:spTgt spid="6">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Effect transition="in" filter="fade">
                                      <p:cBhvr>
                                        <p:cTn id="23" dur="500"/>
                                        <p:tgtEl>
                                          <p:spTgt spid="6">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8" end="8"/>
                                            </p:txEl>
                                          </p:spTgt>
                                        </p:tgtEl>
                                        <p:attrNameLst>
                                          <p:attrName>style.visibility</p:attrName>
                                        </p:attrNameLst>
                                      </p:cBhvr>
                                      <p:to>
                                        <p:strVal val="visible"/>
                                      </p:to>
                                    </p:set>
                                    <p:animEffect transition="in" filter="fade">
                                      <p:cBhvr>
                                        <p:cTn id="28" dur="500"/>
                                        <p:tgtEl>
                                          <p:spTgt spid="6">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animEffect transition="in" filter="fade">
                                      <p:cBhvr>
                                        <p:cTn id="31" dur="500"/>
                                        <p:tgtEl>
                                          <p:spTgt spid="6">
                                            <p:txEl>
                                              <p:pRg st="9" end="9"/>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xEl>
                                              <p:pRg st="11" end="11"/>
                                            </p:txEl>
                                          </p:spTgt>
                                        </p:tgtEl>
                                        <p:attrNameLst>
                                          <p:attrName>style.visibility</p:attrName>
                                        </p:attrNameLst>
                                      </p:cBhvr>
                                      <p:to>
                                        <p:strVal val="visible"/>
                                      </p:to>
                                    </p:set>
                                    <p:animEffect transition="in" filter="fade">
                                      <p:cBhvr>
                                        <p:cTn id="36"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936" y="1027664"/>
            <a:ext cx="7024744" cy="1143000"/>
          </a:xfrm>
        </p:spPr>
        <p:txBody>
          <a:bodyPr>
            <a:normAutofit/>
          </a:bodyPr>
          <a:lstStyle/>
          <a:p>
            <a:pPr hangingPunct="0"/>
            <a:r>
              <a:rPr lang="en-US" sz="2500" b="1" dirty="0"/>
              <a:t>NEXT STEPS….</a:t>
            </a:r>
            <a:endParaRPr lang="en-GB" sz="2500" b="1" dirty="0"/>
          </a:p>
        </p:txBody>
      </p:sp>
      <p:sp>
        <p:nvSpPr>
          <p:cNvPr id="4" name="Rectangle 3"/>
          <p:cNvSpPr/>
          <p:nvPr/>
        </p:nvSpPr>
        <p:spPr>
          <a:xfrm>
            <a:off x="1387839" y="2598140"/>
            <a:ext cx="7319128" cy="1477328"/>
          </a:xfrm>
          <a:prstGeom prst="rect">
            <a:avLst/>
          </a:prstGeom>
        </p:spPr>
        <p:txBody>
          <a:bodyPr wrap="square">
            <a:spAutoFit/>
          </a:bodyPr>
          <a:lstStyle/>
          <a:p>
            <a:pPr hangingPunct="0"/>
            <a:r>
              <a:rPr lang="en-US" dirty="0"/>
              <a:t>Arrange interviews with potential new members</a:t>
            </a:r>
            <a:endParaRPr lang="en-GB" dirty="0"/>
          </a:p>
          <a:p>
            <a:pPr hangingPunct="0"/>
            <a:r>
              <a:rPr lang="en-US" dirty="0"/>
              <a:t> </a:t>
            </a:r>
            <a:endParaRPr lang="en-GB" dirty="0"/>
          </a:p>
          <a:p>
            <a:pPr hangingPunct="0"/>
            <a:r>
              <a:rPr lang="en-US" dirty="0"/>
              <a:t>Complete PVG / SSVP application forms</a:t>
            </a:r>
            <a:endParaRPr lang="en-GB" dirty="0"/>
          </a:p>
          <a:p>
            <a:pPr hangingPunct="0"/>
            <a:r>
              <a:rPr lang="en-US" dirty="0"/>
              <a:t> </a:t>
            </a:r>
            <a:endParaRPr lang="en-GB" dirty="0"/>
          </a:p>
          <a:p>
            <a:pPr hangingPunct="0"/>
            <a:r>
              <a:rPr lang="en-US" dirty="0"/>
              <a:t>Agree date / time and venue Induction Sessions</a:t>
            </a:r>
            <a:endParaRPr lang="en-GB" dirty="0"/>
          </a:p>
        </p:txBody>
      </p:sp>
      <p:pic>
        <p:nvPicPr>
          <p:cNvPr id="6" name="Picture 5"/>
          <p:cNvPicPr>
            <a:picLocks noChangeAspect="1"/>
          </p:cNvPicPr>
          <p:nvPr/>
        </p:nvPicPr>
        <p:blipFill>
          <a:blip r:embed="rId2"/>
          <a:stretch>
            <a:fillRect/>
          </a:stretch>
        </p:blipFill>
        <p:spPr>
          <a:xfrm>
            <a:off x="4673601" y="29882"/>
            <a:ext cx="3042621" cy="636330"/>
          </a:xfrm>
          <a:prstGeom prst="rect">
            <a:avLst/>
          </a:prstGeom>
        </p:spPr>
      </p:pic>
      <p:pic>
        <p:nvPicPr>
          <p:cNvPr id="9" name="Picture 8"/>
          <p:cNvPicPr>
            <a:picLocks noChangeAspect="1"/>
          </p:cNvPicPr>
          <p:nvPr/>
        </p:nvPicPr>
        <p:blipFill>
          <a:blip r:embed="rId3"/>
          <a:stretch>
            <a:fillRect/>
          </a:stretch>
        </p:blipFill>
        <p:spPr>
          <a:xfrm>
            <a:off x="7592299" y="5456008"/>
            <a:ext cx="1011633" cy="964174"/>
          </a:xfrm>
          <a:prstGeom prst="rect">
            <a:avLst/>
          </a:prstGeom>
        </p:spPr>
      </p:pic>
      <p:pic>
        <p:nvPicPr>
          <p:cNvPr id="10" name="Picture 9"/>
          <p:cNvPicPr>
            <a:picLocks noChangeAspect="1"/>
          </p:cNvPicPr>
          <p:nvPr/>
        </p:nvPicPr>
        <p:blipFill>
          <a:blip r:embed="rId4"/>
          <a:stretch>
            <a:fillRect/>
          </a:stretch>
        </p:blipFill>
        <p:spPr>
          <a:xfrm>
            <a:off x="449869" y="391083"/>
            <a:ext cx="853440" cy="932742"/>
          </a:xfrm>
          <a:prstGeom prst="rect">
            <a:avLst/>
          </a:prstGeom>
        </p:spPr>
      </p:pic>
    </p:spTree>
    <p:extLst>
      <p:ext uri="{BB962C8B-B14F-4D97-AF65-F5344CB8AC3E}">
        <p14:creationId xmlns:p14="http://schemas.microsoft.com/office/powerpoint/2010/main" val="403006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1159" y="1214650"/>
            <a:ext cx="7175101" cy="4770537"/>
          </a:xfrm>
          <a:prstGeom prst="rect">
            <a:avLst/>
          </a:prstGeom>
        </p:spPr>
        <p:txBody>
          <a:bodyPr wrap="square">
            <a:spAutoFit/>
          </a:bodyPr>
          <a:lstStyle/>
          <a:p>
            <a:pPr hangingPunct="0"/>
            <a:r>
              <a:rPr lang="en-US" sz="2500" b="1" dirty="0">
                <a:solidFill>
                  <a:schemeClr val="accent1"/>
                </a:solidFill>
              </a:rPr>
              <a:t>Induction </a:t>
            </a:r>
            <a:r>
              <a:rPr lang="en-US" sz="2500" b="1" dirty="0" err="1" smtClean="0">
                <a:solidFill>
                  <a:schemeClr val="accent1"/>
                </a:solidFill>
              </a:rPr>
              <a:t>Programme</a:t>
            </a:r>
            <a:endParaRPr lang="en-US" sz="2500" b="1" dirty="0" smtClean="0">
              <a:solidFill>
                <a:schemeClr val="accent1"/>
              </a:solidFill>
            </a:endParaRPr>
          </a:p>
          <a:p>
            <a:pPr hangingPunct="0"/>
            <a:endParaRPr lang="en-GB" sz="2500" b="1" dirty="0">
              <a:solidFill>
                <a:schemeClr val="accent1"/>
              </a:solidFill>
            </a:endParaRPr>
          </a:p>
          <a:p>
            <a:pPr hangingPunct="0"/>
            <a:r>
              <a:rPr lang="en-US" dirty="0"/>
              <a:t> </a:t>
            </a:r>
            <a:r>
              <a:rPr lang="en-US" b="1" dirty="0" smtClean="0">
                <a:solidFill>
                  <a:schemeClr val="accent1"/>
                </a:solidFill>
              </a:rPr>
              <a:t>1</a:t>
            </a:r>
            <a:r>
              <a:rPr lang="en-US" b="1" baseline="30000" dirty="0" smtClean="0">
                <a:solidFill>
                  <a:schemeClr val="accent1"/>
                </a:solidFill>
              </a:rPr>
              <a:t>st</a:t>
            </a:r>
            <a:r>
              <a:rPr lang="en-US" b="1" dirty="0" smtClean="0">
                <a:solidFill>
                  <a:schemeClr val="accent1"/>
                </a:solidFill>
              </a:rPr>
              <a:t> Session…</a:t>
            </a:r>
            <a:r>
              <a:rPr lang="en-US" b="1" dirty="0">
                <a:solidFill>
                  <a:schemeClr val="accent1"/>
                </a:solidFill>
              </a:rPr>
              <a:t>. </a:t>
            </a:r>
            <a:r>
              <a:rPr lang="en-US" dirty="0"/>
              <a:t>Provide background Information</a:t>
            </a:r>
            <a:endParaRPr lang="en-GB" dirty="0"/>
          </a:p>
          <a:p>
            <a:pPr hangingPunct="0"/>
            <a:r>
              <a:rPr lang="en-US" dirty="0"/>
              <a:t> </a:t>
            </a:r>
            <a:endParaRPr lang="en-GB" dirty="0"/>
          </a:p>
          <a:p>
            <a:pPr hangingPunct="0"/>
            <a:r>
              <a:rPr lang="en-US" sz="2000" b="1" dirty="0">
                <a:solidFill>
                  <a:schemeClr val="accent1"/>
                </a:solidFill>
              </a:rPr>
              <a:t>Who Are </a:t>
            </a:r>
            <a:r>
              <a:rPr lang="en-US" sz="2000" b="1" dirty="0" smtClean="0">
                <a:solidFill>
                  <a:schemeClr val="accent1"/>
                </a:solidFill>
              </a:rPr>
              <a:t>We?  </a:t>
            </a:r>
            <a:r>
              <a:rPr lang="en-US" sz="2000" b="1" dirty="0">
                <a:solidFill>
                  <a:schemeClr val="accent1"/>
                </a:solidFill>
              </a:rPr>
              <a:t>What Do We </a:t>
            </a:r>
            <a:r>
              <a:rPr lang="en-US" sz="2000" b="1" dirty="0" smtClean="0">
                <a:solidFill>
                  <a:schemeClr val="accent1"/>
                </a:solidFill>
              </a:rPr>
              <a:t>Do?   Why </a:t>
            </a:r>
            <a:r>
              <a:rPr lang="en-US" sz="2000" b="1" dirty="0">
                <a:solidFill>
                  <a:schemeClr val="accent1"/>
                </a:solidFill>
              </a:rPr>
              <a:t>Join The </a:t>
            </a:r>
            <a:r>
              <a:rPr lang="en-US" sz="2000" b="1" dirty="0" smtClean="0">
                <a:solidFill>
                  <a:schemeClr val="accent1"/>
                </a:solidFill>
              </a:rPr>
              <a:t>SSVP?</a:t>
            </a:r>
            <a:endParaRPr lang="en-GB" sz="2000" dirty="0">
              <a:solidFill>
                <a:schemeClr val="accent1"/>
              </a:solidFill>
            </a:endParaRPr>
          </a:p>
          <a:p>
            <a:pPr hangingPunct="0"/>
            <a:r>
              <a:rPr lang="en-US" dirty="0"/>
              <a:t> </a:t>
            </a:r>
            <a:endParaRPr lang="en-GB" dirty="0"/>
          </a:p>
          <a:p>
            <a:pPr hangingPunct="0"/>
            <a:r>
              <a:rPr lang="en-US" dirty="0"/>
              <a:t>Issue SSVP Induction Manual </a:t>
            </a:r>
            <a:endParaRPr lang="en-GB" dirty="0"/>
          </a:p>
          <a:p>
            <a:pPr hangingPunct="0"/>
            <a:r>
              <a:rPr lang="en-US" dirty="0"/>
              <a:t> </a:t>
            </a:r>
            <a:endParaRPr lang="en-GB" dirty="0"/>
          </a:p>
          <a:p>
            <a:pPr hangingPunct="0"/>
            <a:r>
              <a:rPr lang="en-US" b="1" dirty="0">
                <a:solidFill>
                  <a:schemeClr val="accent1"/>
                </a:solidFill>
              </a:rPr>
              <a:t>2</a:t>
            </a:r>
            <a:r>
              <a:rPr lang="en-US" b="1" baseline="30000" dirty="0">
                <a:solidFill>
                  <a:schemeClr val="accent1"/>
                </a:solidFill>
              </a:rPr>
              <a:t>nd</a:t>
            </a:r>
            <a:r>
              <a:rPr lang="en-US" b="1" dirty="0">
                <a:solidFill>
                  <a:schemeClr val="accent1"/>
                </a:solidFill>
              </a:rPr>
              <a:t> </a:t>
            </a:r>
            <a:r>
              <a:rPr lang="en-US" b="1" dirty="0" smtClean="0">
                <a:solidFill>
                  <a:schemeClr val="accent1"/>
                </a:solidFill>
              </a:rPr>
              <a:t>Session…</a:t>
            </a:r>
            <a:r>
              <a:rPr lang="en-US" b="1" dirty="0">
                <a:solidFill>
                  <a:schemeClr val="accent1"/>
                </a:solidFill>
              </a:rPr>
              <a:t>. </a:t>
            </a:r>
            <a:r>
              <a:rPr lang="en-US" dirty="0"/>
              <a:t>Discuss content of Induction Manual</a:t>
            </a:r>
            <a:endParaRPr lang="en-GB" dirty="0"/>
          </a:p>
          <a:p>
            <a:pPr hangingPunct="0"/>
            <a:r>
              <a:rPr lang="en-US" dirty="0"/>
              <a:t> </a:t>
            </a:r>
            <a:endParaRPr lang="en-GB" dirty="0"/>
          </a:p>
          <a:p>
            <a:pPr hangingPunct="0"/>
            <a:r>
              <a:rPr lang="en-US" b="1" dirty="0" smtClean="0">
                <a:solidFill>
                  <a:schemeClr val="accent1"/>
                </a:solidFill>
              </a:rPr>
              <a:t>3</a:t>
            </a:r>
            <a:r>
              <a:rPr lang="en-US" b="1" baseline="30000" dirty="0" smtClean="0">
                <a:solidFill>
                  <a:schemeClr val="accent1"/>
                </a:solidFill>
              </a:rPr>
              <a:t>rd</a:t>
            </a:r>
            <a:r>
              <a:rPr lang="en-US" b="1" dirty="0" smtClean="0">
                <a:solidFill>
                  <a:schemeClr val="accent1"/>
                </a:solidFill>
              </a:rPr>
              <a:t> Session…</a:t>
            </a:r>
            <a:r>
              <a:rPr lang="en-US" b="1" dirty="0">
                <a:solidFill>
                  <a:schemeClr val="accent1"/>
                </a:solidFill>
              </a:rPr>
              <a:t>.  </a:t>
            </a:r>
            <a:r>
              <a:rPr lang="en-US" dirty="0"/>
              <a:t>Conduct Mock Conference Meeting - Standard Agenda </a:t>
            </a:r>
            <a:r>
              <a:rPr lang="en-GB" dirty="0" smtClean="0"/>
              <a:t>- </a:t>
            </a:r>
            <a:r>
              <a:rPr lang="en-US" dirty="0" smtClean="0"/>
              <a:t>Explain </a:t>
            </a:r>
            <a:r>
              <a:rPr lang="en-US" dirty="0"/>
              <a:t>the Role of Conference President - Treasurer - Secretary and other </a:t>
            </a:r>
            <a:r>
              <a:rPr lang="en-US" dirty="0" smtClean="0"/>
              <a:t>officers</a:t>
            </a:r>
            <a:r>
              <a:rPr lang="en-GB" dirty="0"/>
              <a:t> </a:t>
            </a:r>
            <a:r>
              <a:rPr lang="en-US" dirty="0" smtClean="0"/>
              <a:t>(</a:t>
            </a:r>
            <a:r>
              <a:rPr lang="en-US" dirty="0"/>
              <a:t>as detailed in manual )</a:t>
            </a:r>
            <a:endParaRPr lang="en-GB" dirty="0"/>
          </a:p>
          <a:p>
            <a:pPr hangingPunct="0"/>
            <a:r>
              <a:rPr lang="en-US" dirty="0"/>
              <a:t> </a:t>
            </a:r>
            <a:endParaRPr lang="en-GB" dirty="0"/>
          </a:p>
          <a:p>
            <a:pPr hangingPunct="0"/>
            <a:r>
              <a:rPr lang="en-US" b="1" dirty="0">
                <a:solidFill>
                  <a:schemeClr val="accent1"/>
                </a:solidFill>
              </a:rPr>
              <a:t>4</a:t>
            </a:r>
            <a:r>
              <a:rPr lang="en-US" b="1" baseline="30000" dirty="0">
                <a:solidFill>
                  <a:schemeClr val="accent1"/>
                </a:solidFill>
              </a:rPr>
              <a:t>th</a:t>
            </a:r>
            <a:r>
              <a:rPr lang="en-US" b="1" dirty="0">
                <a:solidFill>
                  <a:schemeClr val="accent1"/>
                </a:solidFill>
              </a:rPr>
              <a:t> </a:t>
            </a:r>
            <a:r>
              <a:rPr lang="en-US" b="1" dirty="0" smtClean="0">
                <a:solidFill>
                  <a:schemeClr val="accent1"/>
                </a:solidFill>
              </a:rPr>
              <a:t>Session…</a:t>
            </a:r>
            <a:r>
              <a:rPr lang="en-US" b="1" dirty="0">
                <a:solidFill>
                  <a:schemeClr val="accent1"/>
                </a:solidFill>
              </a:rPr>
              <a:t>. </a:t>
            </a:r>
            <a:r>
              <a:rPr lang="en-US" dirty="0"/>
              <a:t>Visits to SSVP Special Works Conference </a:t>
            </a:r>
            <a:endParaRPr lang="en-US" dirty="0" smtClean="0"/>
          </a:p>
          <a:p>
            <a:pPr hangingPunct="0"/>
            <a:r>
              <a:rPr lang="en-US" dirty="0" smtClean="0"/>
              <a:t>                        Projects</a:t>
            </a:r>
            <a:r>
              <a:rPr lang="en-US" dirty="0"/>
              <a:t>.</a:t>
            </a:r>
            <a:endParaRPr lang="en-GB" dirty="0"/>
          </a:p>
        </p:txBody>
      </p:sp>
      <p:pic>
        <p:nvPicPr>
          <p:cNvPr id="5" name="Picture 4"/>
          <p:cNvPicPr>
            <a:picLocks noChangeAspect="1"/>
          </p:cNvPicPr>
          <p:nvPr/>
        </p:nvPicPr>
        <p:blipFill>
          <a:blip r:embed="rId2"/>
          <a:stretch>
            <a:fillRect/>
          </a:stretch>
        </p:blipFill>
        <p:spPr>
          <a:xfrm>
            <a:off x="4673601" y="29882"/>
            <a:ext cx="3042621" cy="636330"/>
          </a:xfrm>
          <a:prstGeom prst="rect">
            <a:avLst/>
          </a:prstGeom>
        </p:spPr>
      </p:pic>
      <p:pic>
        <p:nvPicPr>
          <p:cNvPr id="6" name="Picture 5"/>
          <p:cNvPicPr>
            <a:picLocks noChangeAspect="1"/>
          </p:cNvPicPr>
          <p:nvPr/>
        </p:nvPicPr>
        <p:blipFill>
          <a:blip r:embed="rId3"/>
          <a:stretch>
            <a:fillRect/>
          </a:stretch>
        </p:blipFill>
        <p:spPr>
          <a:xfrm>
            <a:off x="7592299" y="5456008"/>
            <a:ext cx="1011633" cy="964174"/>
          </a:xfrm>
          <a:prstGeom prst="rect">
            <a:avLst/>
          </a:prstGeom>
        </p:spPr>
      </p:pic>
      <p:pic>
        <p:nvPicPr>
          <p:cNvPr id="7" name="Picture 6"/>
          <p:cNvPicPr>
            <a:picLocks noChangeAspect="1"/>
          </p:cNvPicPr>
          <p:nvPr/>
        </p:nvPicPr>
        <p:blipFill>
          <a:blip r:embed="rId4"/>
          <a:stretch>
            <a:fillRect/>
          </a:stretch>
        </p:blipFill>
        <p:spPr>
          <a:xfrm>
            <a:off x="449869" y="391083"/>
            <a:ext cx="853440" cy="932742"/>
          </a:xfrm>
          <a:prstGeom prst="rect">
            <a:avLst/>
          </a:prstGeom>
        </p:spPr>
      </p:pic>
    </p:spTree>
    <p:extLst>
      <p:ext uri="{BB962C8B-B14F-4D97-AF65-F5344CB8AC3E}">
        <p14:creationId xmlns:p14="http://schemas.microsoft.com/office/powerpoint/2010/main" val="19690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fade">
                                      <p:cBhvr>
                                        <p:cTn id="32" dur="500"/>
                                        <p:tgtEl>
                                          <p:spTgt spid="4">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12" end="12"/>
                                            </p:txEl>
                                          </p:spTgt>
                                        </p:tgtEl>
                                        <p:attrNameLst>
                                          <p:attrName>style.visibility</p:attrName>
                                        </p:attrNameLst>
                                      </p:cBhvr>
                                      <p:to>
                                        <p:strVal val="visible"/>
                                      </p:to>
                                    </p:set>
                                    <p:animEffect transition="in" filter="fade">
                                      <p:cBhvr>
                                        <p:cTn id="37" dur="500"/>
                                        <p:tgtEl>
                                          <p:spTgt spid="4">
                                            <p:txEl>
                                              <p:pRg st="12" end="12"/>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4">
                                            <p:txEl>
                                              <p:pRg st="13" end="13"/>
                                            </p:txEl>
                                          </p:spTgt>
                                        </p:tgtEl>
                                        <p:attrNameLst>
                                          <p:attrName>style.visibility</p:attrName>
                                        </p:attrNameLst>
                                      </p:cBhvr>
                                      <p:to>
                                        <p:strVal val="visible"/>
                                      </p:to>
                                    </p:set>
                                    <p:animEffect transition="in" filter="fade">
                                      <p:cBhvr>
                                        <p:cTn id="40"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207</TotalTime>
  <Words>195</Words>
  <Application>Microsoft Office PowerPoint</Application>
  <PresentationFormat>On-screen Show (4:3)</PresentationFormat>
  <Paragraphs>89</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Century Gothic</vt:lpstr>
      <vt:lpstr>Wingdings 2</vt:lpstr>
      <vt:lpstr>Austin</vt:lpstr>
      <vt:lpstr>PowerPoint Presentation</vt:lpstr>
      <vt:lpstr> RECRUITMENT OF MEMBERS</vt:lpstr>
      <vt:lpstr>RECRUITMENT INITIATIVE  2015 -16</vt:lpstr>
      <vt:lpstr>Paisley Diocesan Council …. </vt:lpstr>
      <vt:lpstr>PowerPoint Presentation</vt:lpstr>
      <vt:lpstr>Identification and Prioritisation of Recruitment Programme </vt:lpstr>
      <vt:lpstr>Recruitment Programme 3 - 4 weeks ….</vt:lpstr>
      <vt:lpstr>NEXT STEPS….</vt:lpstr>
      <vt:lpstr>PowerPoint Presentation</vt:lpstr>
      <vt:lpstr>Recruitment Programme….   </vt:lpstr>
      <vt:lpstr>PowerPoint Presentation</vt:lpstr>
    </vt:vector>
  </TitlesOfParts>
  <Company>Wigwam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SOCIETY OF ST. VINCENT DE PAUL  (SCOTLAND)</dc:title>
  <dc:creator>Wigwam Mac</dc:creator>
  <cp:lastModifiedBy>OfficeManager</cp:lastModifiedBy>
  <cp:revision>31</cp:revision>
  <dcterms:created xsi:type="dcterms:W3CDTF">2016-10-19T07:31:44Z</dcterms:created>
  <dcterms:modified xsi:type="dcterms:W3CDTF">2016-10-31T11:02:50Z</dcterms:modified>
</cp:coreProperties>
</file>